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4" r:id="rId3"/>
    <p:sldId id="270" r:id="rId4"/>
    <p:sldId id="269" r:id="rId5"/>
    <p:sldId id="262" r:id="rId6"/>
    <p:sldId id="271" r:id="rId7"/>
    <p:sldId id="263" r:id="rId8"/>
    <p:sldId id="272" r:id="rId9"/>
    <p:sldId id="258" r:id="rId10"/>
    <p:sldId id="259" r:id="rId11"/>
    <p:sldId id="260" r:id="rId12"/>
    <p:sldId id="273" r:id="rId13"/>
    <p:sldId id="274" r:id="rId14"/>
    <p:sldId id="275" r:id="rId15"/>
    <p:sldId id="276" r:id="rId16"/>
    <p:sldId id="278" r:id="rId17"/>
    <p:sldId id="277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hieu Rousset" initials="M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3"/>
    <p:restoredTop sz="96405"/>
  </p:normalViewPr>
  <p:slideViewPr>
    <p:cSldViewPr snapToGrid="0" snapToObjects="1">
      <p:cViewPr varScale="1">
        <p:scale>
          <a:sx n="98" d="100"/>
          <a:sy n="98" d="100"/>
        </p:scale>
        <p:origin x="151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BEF0C3-C919-4BE4-99B3-6571E6F6D68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95F85D5-5B94-4FC5-B1D7-9122A1E800C4}">
      <dgm:prSet phldrT="[Texte]" custT="1"/>
      <dgm:spPr>
        <a:solidFill>
          <a:srgbClr val="00B0F0"/>
        </a:solidFill>
      </dgm:spPr>
      <dgm:t>
        <a:bodyPr/>
        <a:lstStyle/>
        <a:p>
          <a:r>
            <a:rPr lang="fr-FR" sz="2400" dirty="0"/>
            <a:t>L’évaluation contribue</a:t>
          </a:r>
        </a:p>
      </dgm:t>
    </dgm:pt>
    <dgm:pt modelId="{E52ED33B-3D73-4B00-B630-8967B8F635BB}" type="parTrans" cxnId="{A2D3FADD-AA66-4D09-AB32-F01557A2B507}">
      <dgm:prSet/>
      <dgm:spPr/>
      <dgm:t>
        <a:bodyPr/>
        <a:lstStyle/>
        <a:p>
          <a:endParaRPr lang="fr-FR"/>
        </a:p>
      </dgm:t>
    </dgm:pt>
    <dgm:pt modelId="{F0442411-4E24-4F49-841D-5BBF16CE9A8A}" type="sibTrans" cxnId="{A2D3FADD-AA66-4D09-AB32-F01557A2B507}">
      <dgm:prSet/>
      <dgm:spPr/>
      <dgm:t>
        <a:bodyPr/>
        <a:lstStyle/>
        <a:p>
          <a:endParaRPr lang="fr-FR"/>
        </a:p>
      </dgm:t>
    </dgm:pt>
    <dgm:pt modelId="{1870CB5C-C2FA-4506-92A8-E54BC7A72B50}">
      <dgm:prSet phldrT="[Texte]" custT="1"/>
      <dgm:spPr>
        <a:solidFill>
          <a:srgbClr val="00B0F0"/>
        </a:solidFill>
      </dgm:spPr>
      <dgm:t>
        <a:bodyPr/>
        <a:lstStyle/>
        <a:p>
          <a:r>
            <a:rPr lang="fr-FR" sz="1800" dirty="0">
              <a:solidFill>
                <a:schemeClr val="bg1"/>
              </a:solidFill>
            </a:rPr>
            <a:t>aux progrès des élèves en ce</a:t>
          </a:r>
          <a:br>
            <a:rPr lang="fr-FR" sz="1800" dirty="0">
              <a:solidFill>
                <a:schemeClr val="bg1"/>
              </a:solidFill>
            </a:rPr>
          </a:br>
          <a:r>
            <a:rPr lang="fr-FR" sz="1800" dirty="0">
              <a:solidFill>
                <a:schemeClr val="bg1"/>
              </a:solidFill>
            </a:rPr>
            <a:t>qui concerne les </a:t>
          </a:r>
          <a:r>
            <a:rPr lang="fr-FR" sz="1800" dirty="0">
              <a:solidFill>
                <a:srgbClr val="FF0000"/>
              </a:solidFill>
            </a:rPr>
            <a:t>connaissances</a:t>
          </a:r>
          <a:br>
            <a:rPr lang="fr-FR" sz="1800" dirty="0">
              <a:solidFill>
                <a:schemeClr val="bg1"/>
              </a:solidFill>
            </a:rPr>
          </a:br>
          <a:r>
            <a:rPr lang="fr-FR" sz="1800" dirty="0">
              <a:solidFill>
                <a:schemeClr val="bg1"/>
              </a:solidFill>
            </a:rPr>
            <a:t>et compétences attendues</a:t>
          </a:r>
          <a:br>
            <a:rPr lang="fr-FR" sz="1800" dirty="0">
              <a:solidFill>
                <a:schemeClr val="bg1"/>
              </a:solidFill>
            </a:rPr>
          </a:br>
          <a:r>
            <a:rPr lang="fr-FR" sz="1800" dirty="0">
              <a:solidFill>
                <a:schemeClr val="bg1"/>
              </a:solidFill>
            </a:rPr>
            <a:t>par l’institution</a:t>
          </a:r>
        </a:p>
      </dgm:t>
    </dgm:pt>
    <dgm:pt modelId="{373666B1-BA16-4766-AB6E-C8950827C0D2}" type="parTrans" cxnId="{586E4372-E069-417E-90C7-DBD1CFD709DD}">
      <dgm:prSet/>
      <dgm:spPr/>
      <dgm:t>
        <a:bodyPr/>
        <a:lstStyle/>
        <a:p>
          <a:endParaRPr lang="fr-FR"/>
        </a:p>
      </dgm:t>
    </dgm:pt>
    <dgm:pt modelId="{C2AAEA78-276B-4508-BAD3-7558D72E7DEF}" type="sibTrans" cxnId="{586E4372-E069-417E-90C7-DBD1CFD709DD}">
      <dgm:prSet/>
      <dgm:spPr/>
      <dgm:t>
        <a:bodyPr/>
        <a:lstStyle/>
        <a:p>
          <a:endParaRPr lang="fr-FR"/>
        </a:p>
      </dgm:t>
    </dgm:pt>
    <dgm:pt modelId="{2ECE9C7A-AC0F-49EF-A8B3-1EC8E219B863}">
      <dgm:prSet phldrT="[Texte]" custT="1"/>
      <dgm:spPr>
        <a:solidFill>
          <a:srgbClr val="00B0F0"/>
        </a:solidFill>
      </dgm:spPr>
      <dgm:t>
        <a:bodyPr/>
        <a:lstStyle/>
        <a:p>
          <a:r>
            <a:rPr lang="fr-FR" sz="2000" dirty="0">
              <a:solidFill>
                <a:schemeClr val="bg1"/>
              </a:solidFill>
            </a:rPr>
            <a:t>à l’élaboration du projet</a:t>
          </a:r>
          <a:br>
            <a:rPr lang="fr-FR" sz="2000" dirty="0">
              <a:solidFill>
                <a:schemeClr val="bg1"/>
              </a:solidFill>
            </a:rPr>
          </a:br>
          <a:r>
            <a:rPr lang="fr-FR" sz="2000" dirty="0">
              <a:solidFill>
                <a:schemeClr val="bg1"/>
              </a:solidFill>
            </a:rPr>
            <a:t>d’orientation de chaque élève</a:t>
          </a:r>
        </a:p>
      </dgm:t>
    </dgm:pt>
    <dgm:pt modelId="{0C2B7C0D-B3BE-4ECA-ACF2-9290468E89C3}" type="parTrans" cxnId="{CCCF13EF-08A0-4E04-AC33-FD4FA58A22E5}">
      <dgm:prSet/>
      <dgm:spPr/>
      <dgm:t>
        <a:bodyPr/>
        <a:lstStyle/>
        <a:p>
          <a:endParaRPr lang="fr-FR"/>
        </a:p>
      </dgm:t>
    </dgm:pt>
    <dgm:pt modelId="{546F52E2-4D71-4EF5-BB6B-0E40B2DDA633}" type="sibTrans" cxnId="{CCCF13EF-08A0-4E04-AC33-FD4FA58A22E5}">
      <dgm:prSet/>
      <dgm:spPr/>
      <dgm:t>
        <a:bodyPr/>
        <a:lstStyle/>
        <a:p>
          <a:endParaRPr lang="fr-FR"/>
        </a:p>
      </dgm:t>
    </dgm:pt>
    <dgm:pt modelId="{5B4F075A-A848-459C-BB60-CD3E14B2C641}">
      <dgm:prSet phldrT="[Texte]" custT="1"/>
      <dgm:spPr>
        <a:solidFill>
          <a:srgbClr val="00B0F0"/>
        </a:solidFill>
      </dgm:spPr>
      <dgm:t>
        <a:bodyPr/>
        <a:lstStyle/>
        <a:p>
          <a:r>
            <a:rPr lang="fr-FR" sz="1600" dirty="0">
              <a:solidFill>
                <a:schemeClr val="bg1"/>
              </a:solidFill>
            </a:rPr>
            <a:t>Projet d’orientation raisonné</a:t>
          </a:r>
          <a:br>
            <a:rPr lang="fr-FR" sz="1600" dirty="0">
              <a:solidFill>
                <a:schemeClr val="bg1"/>
              </a:solidFill>
            </a:rPr>
          </a:br>
          <a:r>
            <a:rPr lang="fr-FR" sz="1600" dirty="0">
              <a:solidFill>
                <a:schemeClr val="bg1"/>
              </a:solidFill>
            </a:rPr>
            <a:t>qui s’appuie sur les compétences</a:t>
          </a:r>
          <a:br>
            <a:rPr lang="fr-FR" sz="1600" dirty="0">
              <a:solidFill>
                <a:schemeClr val="bg1"/>
              </a:solidFill>
            </a:rPr>
          </a:br>
          <a:r>
            <a:rPr lang="fr-FR" sz="1600" dirty="0">
              <a:solidFill>
                <a:schemeClr val="bg1"/>
              </a:solidFill>
            </a:rPr>
            <a:t>de l’élève identifiées par l’équipe pédagogique et précisées à la famille pour faire consensus.</a:t>
          </a:r>
        </a:p>
      </dgm:t>
    </dgm:pt>
    <dgm:pt modelId="{2EDD4205-85B8-4308-B500-95B51850C60F}" type="parTrans" cxnId="{FA926D1E-1F0D-4AFB-82FC-219389363C85}">
      <dgm:prSet/>
      <dgm:spPr/>
      <dgm:t>
        <a:bodyPr/>
        <a:lstStyle/>
        <a:p>
          <a:endParaRPr lang="fr-FR"/>
        </a:p>
      </dgm:t>
    </dgm:pt>
    <dgm:pt modelId="{987A5922-0DCA-4052-B4C3-A12BB530F6C6}" type="sibTrans" cxnId="{FA926D1E-1F0D-4AFB-82FC-219389363C85}">
      <dgm:prSet/>
      <dgm:spPr/>
      <dgm:t>
        <a:bodyPr/>
        <a:lstStyle/>
        <a:p>
          <a:endParaRPr lang="fr-FR"/>
        </a:p>
      </dgm:t>
    </dgm:pt>
    <dgm:pt modelId="{1537FB39-9BB3-43C5-AA6C-95619E3AAA0D}">
      <dgm:prSet custT="1"/>
      <dgm:spPr>
        <a:solidFill>
          <a:srgbClr val="00B0F0"/>
        </a:solidFill>
      </dgm:spPr>
      <dgm:t>
        <a:bodyPr/>
        <a:lstStyle/>
        <a:p>
          <a:r>
            <a:rPr lang="fr-FR" sz="2000" dirty="0">
              <a:solidFill>
                <a:schemeClr val="bg1"/>
              </a:solidFill>
            </a:rPr>
            <a:t>à la certification </a:t>
          </a:r>
        </a:p>
      </dgm:t>
    </dgm:pt>
    <dgm:pt modelId="{8EC627C8-8534-4153-BAC7-2B9E40AD9017}" type="parTrans" cxnId="{E02E505D-C60A-4A80-9785-ADEC6D42052B}">
      <dgm:prSet/>
      <dgm:spPr/>
      <dgm:t>
        <a:bodyPr/>
        <a:lstStyle/>
        <a:p>
          <a:endParaRPr lang="fr-FR"/>
        </a:p>
      </dgm:t>
    </dgm:pt>
    <dgm:pt modelId="{1C24D0F4-100B-48C5-99EF-A852ABA2200B}" type="sibTrans" cxnId="{E02E505D-C60A-4A80-9785-ADEC6D42052B}">
      <dgm:prSet/>
      <dgm:spPr/>
      <dgm:t>
        <a:bodyPr/>
        <a:lstStyle/>
        <a:p>
          <a:endParaRPr lang="fr-FR"/>
        </a:p>
      </dgm:t>
    </dgm:pt>
    <dgm:pt modelId="{69404F95-286E-4B31-AFFB-BBA9DD36A889}">
      <dgm:prSet custT="1"/>
      <dgm:spPr>
        <a:solidFill>
          <a:srgbClr val="00B0F0"/>
        </a:solidFill>
      </dgm:spPr>
      <dgm:t>
        <a:bodyPr/>
        <a:lstStyle/>
        <a:p>
          <a:r>
            <a:rPr lang="fr-FR" sz="1600" dirty="0">
              <a:solidFill>
                <a:schemeClr val="bg1"/>
              </a:solidFill>
            </a:rPr>
            <a:t>En identifiant au fil de l’eau les connaissances ou compétences acquises ou en cours d’acquisition afin d’orienter le travail/les efforts de l’élève dans et hors la classe - différenciation.</a:t>
          </a:r>
        </a:p>
      </dgm:t>
    </dgm:pt>
    <dgm:pt modelId="{27F9AFCF-FEA8-487B-8A72-1C353BEE77DD}" type="parTrans" cxnId="{99B7AEBD-5A9F-4B7D-A1FD-2A1B1878DB3C}">
      <dgm:prSet/>
      <dgm:spPr/>
      <dgm:t>
        <a:bodyPr/>
        <a:lstStyle/>
        <a:p>
          <a:endParaRPr lang="fr-FR"/>
        </a:p>
      </dgm:t>
    </dgm:pt>
    <dgm:pt modelId="{03386263-D1EA-4907-9B2F-F1B2D22171EC}" type="sibTrans" cxnId="{99B7AEBD-5A9F-4B7D-A1FD-2A1B1878DB3C}">
      <dgm:prSet/>
      <dgm:spPr/>
      <dgm:t>
        <a:bodyPr/>
        <a:lstStyle/>
        <a:p>
          <a:endParaRPr lang="fr-FR"/>
        </a:p>
      </dgm:t>
    </dgm:pt>
    <dgm:pt modelId="{8CB15EBE-1083-438B-8171-6877C6E10083}" type="pres">
      <dgm:prSet presAssocID="{0CBEF0C3-C919-4BE4-99B3-6571E6F6D68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B78F9F5-E404-4440-8FC4-88723F943F90}" type="pres">
      <dgm:prSet presAssocID="{D95F85D5-5B94-4FC5-B1D7-9122A1E800C4}" presName="root1" presStyleCnt="0"/>
      <dgm:spPr/>
    </dgm:pt>
    <dgm:pt modelId="{BA6BFCC3-A818-41E0-A757-B2A393CDB63D}" type="pres">
      <dgm:prSet presAssocID="{D95F85D5-5B94-4FC5-B1D7-9122A1E800C4}" presName="LevelOneTextNode" presStyleLbl="node0" presStyleIdx="0" presStyleCnt="1" custLinFactNeighborX="-23027" custLinFactNeighborY="1248">
        <dgm:presLayoutVars>
          <dgm:chPref val="3"/>
        </dgm:presLayoutVars>
      </dgm:prSet>
      <dgm:spPr/>
    </dgm:pt>
    <dgm:pt modelId="{68639B12-6775-4308-BD04-A06E5A45EF74}" type="pres">
      <dgm:prSet presAssocID="{D95F85D5-5B94-4FC5-B1D7-9122A1E800C4}" presName="level2hierChild" presStyleCnt="0"/>
      <dgm:spPr/>
    </dgm:pt>
    <dgm:pt modelId="{1A61EF00-BCD1-4F22-A982-05B1BDF22264}" type="pres">
      <dgm:prSet presAssocID="{373666B1-BA16-4766-AB6E-C8950827C0D2}" presName="conn2-1" presStyleLbl="parChTrans1D2" presStyleIdx="0" presStyleCnt="3"/>
      <dgm:spPr/>
    </dgm:pt>
    <dgm:pt modelId="{BA1A6ED6-0125-4D86-B401-035D9DE0436D}" type="pres">
      <dgm:prSet presAssocID="{373666B1-BA16-4766-AB6E-C8950827C0D2}" presName="connTx" presStyleLbl="parChTrans1D2" presStyleIdx="0" presStyleCnt="3"/>
      <dgm:spPr/>
    </dgm:pt>
    <dgm:pt modelId="{584029F8-083F-4CBE-BDB7-56C246D7DFBF}" type="pres">
      <dgm:prSet presAssocID="{1870CB5C-C2FA-4506-92A8-E54BC7A72B50}" presName="root2" presStyleCnt="0"/>
      <dgm:spPr/>
    </dgm:pt>
    <dgm:pt modelId="{B2AB9AEF-80D2-4634-B6F7-0E6B8DDB0836}" type="pres">
      <dgm:prSet presAssocID="{1870CB5C-C2FA-4506-92A8-E54BC7A72B50}" presName="LevelTwoTextNode" presStyleLbl="node2" presStyleIdx="0" presStyleCnt="3" custScaleX="143639" custLinFactNeighborX="498" custLinFactNeighborY="-34836">
        <dgm:presLayoutVars>
          <dgm:chPref val="3"/>
        </dgm:presLayoutVars>
      </dgm:prSet>
      <dgm:spPr/>
    </dgm:pt>
    <dgm:pt modelId="{552D8DFE-900F-48DB-AD69-A0D3D6FA381B}" type="pres">
      <dgm:prSet presAssocID="{1870CB5C-C2FA-4506-92A8-E54BC7A72B50}" presName="level3hierChild" presStyleCnt="0"/>
      <dgm:spPr/>
    </dgm:pt>
    <dgm:pt modelId="{052B4CE3-0B6F-416A-A9F2-609641FFE366}" type="pres">
      <dgm:prSet presAssocID="{27F9AFCF-FEA8-487B-8A72-1C353BEE77DD}" presName="conn2-1" presStyleLbl="parChTrans1D3" presStyleIdx="0" presStyleCnt="2"/>
      <dgm:spPr/>
    </dgm:pt>
    <dgm:pt modelId="{7A69B5CF-AB43-40B5-9E65-94CC44A53057}" type="pres">
      <dgm:prSet presAssocID="{27F9AFCF-FEA8-487B-8A72-1C353BEE77DD}" presName="connTx" presStyleLbl="parChTrans1D3" presStyleIdx="0" presStyleCnt="2"/>
      <dgm:spPr/>
    </dgm:pt>
    <dgm:pt modelId="{4684FD1A-99F5-45B5-A1F1-D1CCDE719BA4}" type="pres">
      <dgm:prSet presAssocID="{69404F95-286E-4B31-AFFB-BBA9DD36A889}" presName="root2" presStyleCnt="0"/>
      <dgm:spPr/>
    </dgm:pt>
    <dgm:pt modelId="{1E5402AA-C3BE-42C3-B85F-A43811AC3933}" type="pres">
      <dgm:prSet presAssocID="{69404F95-286E-4B31-AFFB-BBA9DD36A889}" presName="LevelTwoTextNode" presStyleLbl="node3" presStyleIdx="0" presStyleCnt="2" custScaleX="141074" custScaleY="151471" custLinFactNeighborX="339" custLinFactNeighborY="-34005">
        <dgm:presLayoutVars>
          <dgm:chPref val="3"/>
        </dgm:presLayoutVars>
      </dgm:prSet>
      <dgm:spPr/>
    </dgm:pt>
    <dgm:pt modelId="{BF84A8C8-E609-4A0D-86C2-FC16179C9721}" type="pres">
      <dgm:prSet presAssocID="{69404F95-286E-4B31-AFFB-BBA9DD36A889}" presName="level3hierChild" presStyleCnt="0"/>
      <dgm:spPr/>
    </dgm:pt>
    <dgm:pt modelId="{84BE47E2-124A-4D4F-AE02-D80817B3D033}" type="pres">
      <dgm:prSet presAssocID="{8EC627C8-8534-4153-BAC7-2B9E40AD9017}" presName="conn2-1" presStyleLbl="parChTrans1D2" presStyleIdx="1" presStyleCnt="3"/>
      <dgm:spPr/>
    </dgm:pt>
    <dgm:pt modelId="{90445FD6-784C-48E8-988F-382591D08D0F}" type="pres">
      <dgm:prSet presAssocID="{8EC627C8-8534-4153-BAC7-2B9E40AD9017}" presName="connTx" presStyleLbl="parChTrans1D2" presStyleIdx="1" presStyleCnt="3"/>
      <dgm:spPr/>
    </dgm:pt>
    <dgm:pt modelId="{D04985F6-452A-424E-AA38-FC233B5D4997}" type="pres">
      <dgm:prSet presAssocID="{1537FB39-9BB3-43C5-AA6C-95619E3AAA0D}" presName="root2" presStyleCnt="0"/>
      <dgm:spPr/>
    </dgm:pt>
    <dgm:pt modelId="{EFB89CC9-FED4-4C35-9959-32CD4D562117}" type="pres">
      <dgm:prSet presAssocID="{1537FB39-9BB3-43C5-AA6C-95619E3AAA0D}" presName="LevelTwoTextNode" presStyleLbl="node2" presStyleIdx="1" presStyleCnt="3" custScaleX="145511" custLinFactY="55040" custLinFactNeighborX="971" custLinFactNeighborY="100000">
        <dgm:presLayoutVars>
          <dgm:chPref val="3"/>
        </dgm:presLayoutVars>
      </dgm:prSet>
      <dgm:spPr/>
    </dgm:pt>
    <dgm:pt modelId="{6A6E6E21-4893-4B85-A803-B5D7F3A6CB7F}" type="pres">
      <dgm:prSet presAssocID="{1537FB39-9BB3-43C5-AA6C-95619E3AAA0D}" presName="level3hierChild" presStyleCnt="0"/>
      <dgm:spPr/>
    </dgm:pt>
    <dgm:pt modelId="{87BE153D-0F65-4431-9B81-D6D0D8DC7E72}" type="pres">
      <dgm:prSet presAssocID="{0C2B7C0D-B3BE-4ECA-ACF2-9290468E89C3}" presName="conn2-1" presStyleLbl="parChTrans1D2" presStyleIdx="2" presStyleCnt="3"/>
      <dgm:spPr/>
    </dgm:pt>
    <dgm:pt modelId="{3099FD17-068B-49DF-BAA6-0E0A22E5756F}" type="pres">
      <dgm:prSet presAssocID="{0C2B7C0D-B3BE-4ECA-ACF2-9290468E89C3}" presName="connTx" presStyleLbl="parChTrans1D2" presStyleIdx="2" presStyleCnt="3"/>
      <dgm:spPr/>
    </dgm:pt>
    <dgm:pt modelId="{8465E243-B4C9-40CA-A1DE-C4F781C44A69}" type="pres">
      <dgm:prSet presAssocID="{2ECE9C7A-AC0F-49EF-A8B3-1EC8E219B863}" presName="root2" presStyleCnt="0"/>
      <dgm:spPr/>
    </dgm:pt>
    <dgm:pt modelId="{DB3E8BB0-B8B7-4B81-A5EE-CADE3AA4669B}" type="pres">
      <dgm:prSet presAssocID="{2ECE9C7A-AC0F-49EF-A8B3-1EC8E219B863}" presName="LevelTwoTextNode" presStyleLbl="node2" presStyleIdx="2" presStyleCnt="3" custScaleX="143639" custLinFactY="-14069" custLinFactNeighborX="1493" custLinFactNeighborY="-100000">
        <dgm:presLayoutVars>
          <dgm:chPref val="3"/>
        </dgm:presLayoutVars>
      </dgm:prSet>
      <dgm:spPr/>
    </dgm:pt>
    <dgm:pt modelId="{FC3459D0-53A2-4B1B-AA3A-BE71E7AD6E9A}" type="pres">
      <dgm:prSet presAssocID="{2ECE9C7A-AC0F-49EF-A8B3-1EC8E219B863}" presName="level3hierChild" presStyleCnt="0"/>
      <dgm:spPr/>
    </dgm:pt>
    <dgm:pt modelId="{1946FBA0-1C32-43F8-B10F-2BE6B6E5B552}" type="pres">
      <dgm:prSet presAssocID="{2EDD4205-85B8-4308-B500-95B51850C60F}" presName="conn2-1" presStyleLbl="parChTrans1D3" presStyleIdx="1" presStyleCnt="2"/>
      <dgm:spPr/>
    </dgm:pt>
    <dgm:pt modelId="{8D6BD03F-7F85-46A9-AA09-97DF7D20CB32}" type="pres">
      <dgm:prSet presAssocID="{2EDD4205-85B8-4308-B500-95B51850C60F}" presName="connTx" presStyleLbl="parChTrans1D3" presStyleIdx="1" presStyleCnt="2"/>
      <dgm:spPr/>
    </dgm:pt>
    <dgm:pt modelId="{4802E1AD-8F69-44D8-8933-6FD9A6E8B5B1}" type="pres">
      <dgm:prSet presAssocID="{5B4F075A-A848-459C-BB60-CD3E14B2C641}" presName="root2" presStyleCnt="0"/>
      <dgm:spPr/>
    </dgm:pt>
    <dgm:pt modelId="{27DB0080-C278-4034-9906-711C6EA3C99B}" type="pres">
      <dgm:prSet presAssocID="{5B4F075A-A848-459C-BB60-CD3E14B2C641}" presName="LevelTwoTextNode" presStyleLbl="node3" presStyleIdx="1" presStyleCnt="2" custScaleX="142608" custScaleY="131302" custLinFactY="-13713" custLinFactNeighborX="796" custLinFactNeighborY="-100000">
        <dgm:presLayoutVars>
          <dgm:chPref val="3"/>
        </dgm:presLayoutVars>
      </dgm:prSet>
      <dgm:spPr/>
    </dgm:pt>
    <dgm:pt modelId="{1FD79091-578A-4E63-87B0-9194273B3083}" type="pres">
      <dgm:prSet presAssocID="{5B4F075A-A848-459C-BB60-CD3E14B2C641}" presName="level3hierChild" presStyleCnt="0"/>
      <dgm:spPr/>
    </dgm:pt>
  </dgm:ptLst>
  <dgm:cxnLst>
    <dgm:cxn modelId="{3E571F00-8DCE-48D0-B8BC-FFA4C6815E43}" type="presOf" srcId="{D95F85D5-5B94-4FC5-B1D7-9122A1E800C4}" destId="{BA6BFCC3-A818-41E0-A757-B2A393CDB63D}" srcOrd="0" destOrd="0" presId="urn:microsoft.com/office/officeart/2005/8/layout/hierarchy2"/>
    <dgm:cxn modelId="{7C1D9504-CD35-43B0-9EA5-28F004A2CD32}" type="presOf" srcId="{0CBEF0C3-C919-4BE4-99B3-6571E6F6D688}" destId="{8CB15EBE-1083-438B-8171-6877C6E10083}" srcOrd="0" destOrd="0" presId="urn:microsoft.com/office/officeart/2005/8/layout/hierarchy2"/>
    <dgm:cxn modelId="{D26A9B13-0AE9-44A6-89DE-285166969D2D}" type="presOf" srcId="{0C2B7C0D-B3BE-4ECA-ACF2-9290468E89C3}" destId="{87BE153D-0F65-4431-9B81-D6D0D8DC7E72}" srcOrd="0" destOrd="0" presId="urn:microsoft.com/office/officeart/2005/8/layout/hierarchy2"/>
    <dgm:cxn modelId="{6FECDF1C-1445-44A3-81D7-00328F2FC54D}" type="presOf" srcId="{0C2B7C0D-B3BE-4ECA-ACF2-9290468E89C3}" destId="{3099FD17-068B-49DF-BAA6-0E0A22E5756F}" srcOrd="1" destOrd="0" presId="urn:microsoft.com/office/officeart/2005/8/layout/hierarchy2"/>
    <dgm:cxn modelId="{FA926D1E-1F0D-4AFB-82FC-219389363C85}" srcId="{2ECE9C7A-AC0F-49EF-A8B3-1EC8E219B863}" destId="{5B4F075A-A848-459C-BB60-CD3E14B2C641}" srcOrd="0" destOrd="0" parTransId="{2EDD4205-85B8-4308-B500-95B51850C60F}" sibTransId="{987A5922-0DCA-4052-B4C3-A12BB530F6C6}"/>
    <dgm:cxn modelId="{07F93A24-3BED-4CAC-8242-7F74CC7B2268}" type="presOf" srcId="{8EC627C8-8534-4153-BAC7-2B9E40AD9017}" destId="{84BE47E2-124A-4D4F-AE02-D80817B3D033}" srcOrd="0" destOrd="0" presId="urn:microsoft.com/office/officeart/2005/8/layout/hierarchy2"/>
    <dgm:cxn modelId="{851D8032-9A36-407A-BE6F-65E88EB07315}" type="presOf" srcId="{69404F95-286E-4B31-AFFB-BBA9DD36A889}" destId="{1E5402AA-C3BE-42C3-B85F-A43811AC3933}" srcOrd="0" destOrd="0" presId="urn:microsoft.com/office/officeart/2005/8/layout/hierarchy2"/>
    <dgm:cxn modelId="{68B1BD39-58BE-45AA-8C25-896DCC435954}" type="presOf" srcId="{2EDD4205-85B8-4308-B500-95B51850C60F}" destId="{8D6BD03F-7F85-46A9-AA09-97DF7D20CB32}" srcOrd="1" destOrd="0" presId="urn:microsoft.com/office/officeart/2005/8/layout/hierarchy2"/>
    <dgm:cxn modelId="{E02E505D-C60A-4A80-9785-ADEC6D42052B}" srcId="{D95F85D5-5B94-4FC5-B1D7-9122A1E800C4}" destId="{1537FB39-9BB3-43C5-AA6C-95619E3AAA0D}" srcOrd="1" destOrd="0" parTransId="{8EC627C8-8534-4153-BAC7-2B9E40AD9017}" sibTransId="{1C24D0F4-100B-48C5-99EF-A852ABA2200B}"/>
    <dgm:cxn modelId="{1196CA43-2B9F-463F-877F-C59E64660A94}" type="presOf" srcId="{8EC627C8-8534-4153-BAC7-2B9E40AD9017}" destId="{90445FD6-784C-48E8-988F-382591D08D0F}" srcOrd="1" destOrd="0" presId="urn:microsoft.com/office/officeart/2005/8/layout/hierarchy2"/>
    <dgm:cxn modelId="{130BDD6A-3BEE-4008-96DA-E379006E008A}" type="presOf" srcId="{1870CB5C-C2FA-4506-92A8-E54BC7A72B50}" destId="{B2AB9AEF-80D2-4634-B6F7-0E6B8DDB0836}" srcOrd="0" destOrd="0" presId="urn:microsoft.com/office/officeart/2005/8/layout/hierarchy2"/>
    <dgm:cxn modelId="{586E4372-E069-417E-90C7-DBD1CFD709DD}" srcId="{D95F85D5-5B94-4FC5-B1D7-9122A1E800C4}" destId="{1870CB5C-C2FA-4506-92A8-E54BC7A72B50}" srcOrd="0" destOrd="0" parTransId="{373666B1-BA16-4766-AB6E-C8950827C0D2}" sibTransId="{C2AAEA78-276B-4508-BAD3-7558D72E7DEF}"/>
    <dgm:cxn modelId="{5BD56878-F36B-4E49-AFAD-5CC683339D34}" type="presOf" srcId="{373666B1-BA16-4766-AB6E-C8950827C0D2}" destId="{BA1A6ED6-0125-4D86-B401-035D9DE0436D}" srcOrd="1" destOrd="0" presId="urn:microsoft.com/office/officeart/2005/8/layout/hierarchy2"/>
    <dgm:cxn modelId="{64D1A758-AFE3-401A-8DEF-7EB1DC10644D}" type="presOf" srcId="{373666B1-BA16-4766-AB6E-C8950827C0D2}" destId="{1A61EF00-BCD1-4F22-A982-05B1BDF22264}" srcOrd="0" destOrd="0" presId="urn:microsoft.com/office/officeart/2005/8/layout/hierarchy2"/>
    <dgm:cxn modelId="{5F670380-F2F2-4C57-A72B-02EC7293DCA4}" type="presOf" srcId="{1537FB39-9BB3-43C5-AA6C-95619E3AAA0D}" destId="{EFB89CC9-FED4-4C35-9959-32CD4D562117}" srcOrd="0" destOrd="0" presId="urn:microsoft.com/office/officeart/2005/8/layout/hierarchy2"/>
    <dgm:cxn modelId="{DBF5158E-A466-4FF9-B541-FC45DBD7CF83}" type="presOf" srcId="{27F9AFCF-FEA8-487B-8A72-1C353BEE77DD}" destId="{7A69B5CF-AB43-40B5-9E65-94CC44A53057}" srcOrd="1" destOrd="0" presId="urn:microsoft.com/office/officeart/2005/8/layout/hierarchy2"/>
    <dgm:cxn modelId="{99B7AEBD-5A9F-4B7D-A1FD-2A1B1878DB3C}" srcId="{1870CB5C-C2FA-4506-92A8-E54BC7A72B50}" destId="{69404F95-286E-4B31-AFFB-BBA9DD36A889}" srcOrd="0" destOrd="0" parTransId="{27F9AFCF-FEA8-487B-8A72-1C353BEE77DD}" sibTransId="{03386263-D1EA-4907-9B2F-F1B2D22171EC}"/>
    <dgm:cxn modelId="{0E4A8ED1-57F3-4296-8911-23C95166CBB6}" type="presOf" srcId="{5B4F075A-A848-459C-BB60-CD3E14B2C641}" destId="{27DB0080-C278-4034-9906-711C6EA3C99B}" srcOrd="0" destOrd="0" presId="urn:microsoft.com/office/officeart/2005/8/layout/hierarchy2"/>
    <dgm:cxn modelId="{A2D3FADD-AA66-4D09-AB32-F01557A2B507}" srcId="{0CBEF0C3-C919-4BE4-99B3-6571E6F6D688}" destId="{D95F85D5-5B94-4FC5-B1D7-9122A1E800C4}" srcOrd="0" destOrd="0" parTransId="{E52ED33B-3D73-4B00-B630-8967B8F635BB}" sibTransId="{F0442411-4E24-4F49-841D-5BBF16CE9A8A}"/>
    <dgm:cxn modelId="{FC2000EA-70EF-4B59-913A-FB3E400DF530}" type="presOf" srcId="{2ECE9C7A-AC0F-49EF-A8B3-1EC8E219B863}" destId="{DB3E8BB0-B8B7-4B81-A5EE-CADE3AA4669B}" srcOrd="0" destOrd="0" presId="urn:microsoft.com/office/officeart/2005/8/layout/hierarchy2"/>
    <dgm:cxn modelId="{8B6FBBEC-992F-42B4-ADFB-6F3F4AA392EC}" type="presOf" srcId="{27F9AFCF-FEA8-487B-8A72-1C353BEE77DD}" destId="{052B4CE3-0B6F-416A-A9F2-609641FFE366}" srcOrd="0" destOrd="0" presId="urn:microsoft.com/office/officeart/2005/8/layout/hierarchy2"/>
    <dgm:cxn modelId="{CCCF13EF-08A0-4E04-AC33-FD4FA58A22E5}" srcId="{D95F85D5-5B94-4FC5-B1D7-9122A1E800C4}" destId="{2ECE9C7A-AC0F-49EF-A8B3-1EC8E219B863}" srcOrd="2" destOrd="0" parTransId="{0C2B7C0D-B3BE-4ECA-ACF2-9290468E89C3}" sibTransId="{546F52E2-4D71-4EF5-BB6B-0E40B2DDA633}"/>
    <dgm:cxn modelId="{102CE1F3-B72D-4A24-9F6D-B6771DF13C46}" type="presOf" srcId="{2EDD4205-85B8-4308-B500-95B51850C60F}" destId="{1946FBA0-1C32-43F8-B10F-2BE6B6E5B552}" srcOrd="0" destOrd="0" presId="urn:microsoft.com/office/officeart/2005/8/layout/hierarchy2"/>
    <dgm:cxn modelId="{80C0E6A3-C92F-4BF7-8486-87A7838997C5}" type="presParOf" srcId="{8CB15EBE-1083-438B-8171-6877C6E10083}" destId="{AB78F9F5-E404-4440-8FC4-88723F943F90}" srcOrd="0" destOrd="0" presId="urn:microsoft.com/office/officeart/2005/8/layout/hierarchy2"/>
    <dgm:cxn modelId="{AD48173F-BBC3-4BA3-A2C0-C03E0662E52A}" type="presParOf" srcId="{AB78F9F5-E404-4440-8FC4-88723F943F90}" destId="{BA6BFCC3-A818-41E0-A757-B2A393CDB63D}" srcOrd="0" destOrd="0" presId="urn:microsoft.com/office/officeart/2005/8/layout/hierarchy2"/>
    <dgm:cxn modelId="{F206B0F6-A85C-43B8-979B-164971F344A7}" type="presParOf" srcId="{AB78F9F5-E404-4440-8FC4-88723F943F90}" destId="{68639B12-6775-4308-BD04-A06E5A45EF74}" srcOrd="1" destOrd="0" presId="urn:microsoft.com/office/officeart/2005/8/layout/hierarchy2"/>
    <dgm:cxn modelId="{42B1078C-1396-431D-9021-8179FCFBF060}" type="presParOf" srcId="{68639B12-6775-4308-BD04-A06E5A45EF74}" destId="{1A61EF00-BCD1-4F22-A982-05B1BDF22264}" srcOrd="0" destOrd="0" presId="urn:microsoft.com/office/officeart/2005/8/layout/hierarchy2"/>
    <dgm:cxn modelId="{05FBD8D9-4EA3-4492-9AB6-6FAB0D37F1F7}" type="presParOf" srcId="{1A61EF00-BCD1-4F22-A982-05B1BDF22264}" destId="{BA1A6ED6-0125-4D86-B401-035D9DE0436D}" srcOrd="0" destOrd="0" presId="urn:microsoft.com/office/officeart/2005/8/layout/hierarchy2"/>
    <dgm:cxn modelId="{B3561D9E-64B5-452B-A314-9D11D634244F}" type="presParOf" srcId="{68639B12-6775-4308-BD04-A06E5A45EF74}" destId="{584029F8-083F-4CBE-BDB7-56C246D7DFBF}" srcOrd="1" destOrd="0" presId="urn:microsoft.com/office/officeart/2005/8/layout/hierarchy2"/>
    <dgm:cxn modelId="{A2CD2232-126C-4A29-BAD2-2A8323CF9A1E}" type="presParOf" srcId="{584029F8-083F-4CBE-BDB7-56C246D7DFBF}" destId="{B2AB9AEF-80D2-4634-B6F7-0E6B8DDB0836}" srcOrd="0" destOrd="0" presId="urn:microsoft.com/office/officeart/2005/8/layout/hierarchy2"/>
    <dgm:cxn modelId="{77C56824-82F5-46DA-9551-70F7EB3CD70E}" type="presParOf" srcId="{584029F8-083F-4CBE-BDB7-56C246D7DFBF}" destId="{552D8DFE-900F-48DB-AD69-A0D3D6FA381B}" srcOrd="1" destOrd="0" presId="urn:microsoft.com/office/officeart/2005/8/layout/hierarchy2"/>
    <dgm:cxn modelId="{1D3F244F-52B8-447C-BFA8-BD2B3ECA7A03}" type="presParOf" srcId="{552D8DFE-900F-48DB-AD69-A0D3D6FA381B}" destId="{052B4CE3-0B6F-416A-A9F2-609641FFE366}" srcOrd="0" destOrd="0" presId="urn:microsoft.com/office/officeart/2005/8/layout/hierarchy2"/>
    <dgm:cxn modelId="{7CE6192B-D7B8-4B69-AEB2-17446E9EC505}" type="presParOf" srcId="{052B4CE3-0B6F-416A-A9F2-609641FFE366}" destId="{7A69B5CF-AB43-40B5-9E65-94CC44A53057}" srcOrd="0" destOrd="0" presId="urn:microsoft.com/office/officeart/2005/8/layout/hierarchy2"/>
    <dgm:cxn modelId="{45B04739-FA4B-4180-BFF6-133EE7446C58}" type="presParOf" srcId="{552D8DFE-900F-48DB-AD69-A0D3D6FA381B}" destId="{4684FD1A-99F5-45B5-A1F1-D1CCDE719BA4}" srcOrd="1" destOrd="0" presId="urn:microsoft.com/office/officeart/2005/8/layout/hierarchy2"/>
    <dgm:cxn modelId="{51FB9020-CC10-45A3-8176-DB261782F0A9}" type="presParOf" srcId="{4684FD1A-99F5-45B5-A1F1-D1CCDE719BA4}" destId="{1E5402AA-C3BE-42C3-B85F-A43811AC3933}" srcOrd="0" destOrd="0" presId="urn:microsoft.com/office/officeart/2005/8/layout/hierarchy2"/>
    <dgm:cxn modelId="{3858F1BE-FEB0-41C3-B16A-15A1CD1A65B9}" type="presParOf" srcId="{4684FD1A-99F5-45B5-A1F1-D1CCDE719BA4}" destId="{BF84A8C8-E609-4A0D-86C2-FC16179C9721}" srcOrd="1" destOrd="0" presId="urn:microsoft.com/office/officeart/2005/8/layout/hierarchy2"/>
    <dgm:cxn modelId="{1BCCAF41-09B1-4FE4-BD9E-0F352D8C4382}" type="presParOf" srcId="{68639B12-6775-4308-BD04-A06E5A45EF74}" destId="{84BE47E2-124A-4D4F-AE02-D80817B3D033}" srcOrd="2" destOrd="0" presId="urn:microsoft.com/office/officeart/2005/8/layout/hierarchy2"/>
    <dgm:cxn modelId="{6DA52C77-B319-44F6-A74D-A0B4AB519977}" type="presParOf" srcId="{84BE47E2-124A-4D4F-AE02-D80817B3D033}" destId="{90445FD6-784C-48E8-988F-382591D08D0F}" srcOrd="0" destOrd="0" presId="urn:microsoft.com/office/officeart/2005/8/layout/hierarchy2"/>
    <dgm:cxn modelId="{C48708A4-4B5A-4F83-9F44-4222405B495E}" type="presParOf" srcId="{68639B12-6775-4308-BD04-A06E5A45EF74}" destId="{D04985F6-452A-424E-AA38-FC233B5D4997}" srcOrd="3" destOrd="0" presId="urn:microsoft.com/office/officeart/2005/8/layout/hierarchy2"/>
    <dgm:cxn modelId="{91502E10-93C5-4078-917F-483F9BA6B7B2}" type="presParOf" srcId="{D04985F6-452A-424E-AA38-FC233B5D4997}" destId="{EFB89CC9-FED4-4C35-9959-32CD4D562117}" srcOrd="0" destOrd="0" presId="urn:microsoft.com/office/officeart/2005/8/layout/hierarchy2"/>
    <dgm:cxn modelId="{088267FC-447A-4501-89B1-64B5201F29A2}" type="presParOf" srcId="{D04985F6-452A-424E-AA38-FC233B5D4997}" destId="{6A6E6E21-4893-4B85-A803-B5D7F3A6CB7F}" srcOrd="1" destOrd="0" presId="urn:microsoft.com/office/officeart/2005/8/layout/hierarchy2"/>
    <dgm:cxn modelId="{899E9A9C-2B20-4BA0-8474-FCE20E738B1D}" type="presParOf" srcId="{68639B12-6775-4308-BD04-A06E5A45EF74}" destId="{87BE153D-0F65-4431-9B81-D6D0D8DC7E72}" srcOrd="4" destOrd="0" presId="urn:microsoft.com/office/officeart/2005/8/layout/hierarchy2"/>
    <dgm:cxn modelId="{F59D1E49-D3D5-4586-8B8F-DF12B8D88E52}" type="presParOf" srcId="{87BE153D-0F65-4431-9B81-D6D0D8DC7E72}" destId="{3099FD17-068B-49DF-BAA6-0E0A22E5756F}" srcOrd="0" destOrd="0" presId="urn:microsoft.com/office/officeart/2005/8/layout/hierarchy2"/>
    <dgm:cxn modelId="{ACE8C6F4-09A3-491E-B67B-C8AD78AA9225}" type="presParOf" srcId="{68639B12-6775-4308-BD04-A06E5A45EF74}" destId="{8465E243-B4C9-40CA-A1DE-C4F781C44A69}" srcOrd="5" destOrd="0" presId="urn:microsoft.com/office/officeart/2005/8/layout/hierarchy2"/>
    <dgm:cxn modelId="{BFA199E1-A8AC-441F-8ED7-E1247D13C62E}" type="presParOf" srcId="{8465E243-B4C9-40CA-A1DE-C4F781C44A69}" destId="{DB3E8BB0-B8B7-4B81-A5EE-CADE3AA4669B}" srcOrd="0" destOrd="0" presId="urn:microsoft.com/office/officeart/2005/8/layout/hierarchy2"/>
    <dgm:cxn modelId="{E7883446-B2FF-4B98-B545-659FDBBF302E}" type="presParOf" srcId="{8465E243-B4C9-40CA-A1DE-C4F781C44A69}" destId="{FC3459D0-53A2-4B1B-AA3A-BE71E7AD6E9A}" srcOrd="1" destOrd="0" presId="urn:microsoft.com/office/officeart/2005/8/layout/hierarchy2"/>
    <dgm:cxn modelId="{6B314205-DA97-461C-B94B-561F5FD442CC}" type="presParOf" srcId="{FC3459D0-53A2-4B1B-AA3A-BE71E7AD6E9A}" destId="{1946FBA0-1C32-43F8-B10F-2BE6B6E5B552}" srcOrd="0" destOrd="0" presId="urn:microsoft.com/office/officeart/2005/8/layout/hierarchy2"/>
    <dgm:cxn modelId="{C05B9D5E-6F0F-49B6-A752-AF837793567C}" type="presParOf" srcId="{1946FBA0-1C32-43F8-B10F-2BE6B6E5B552}" destId="{8D6BD03F-7F85-46A9-AA09-97DF7D20CB32}" srcOrd="0" destOrd="0" presId="urn:microsoft.com/office/officeart/2005/8/layout/hierarchy2"/>
    <dgm:cxn modelId="{7E53DFA0-EBCC-4444-8FF7-91C0287E5735}" type="presParOf" srcId="{FC3459D0-53A2-4B1B-AA3A-BE71E7AD6E9A}" destId="{4802E1AD-8F69-44D8-8933-6FD9A6E8B5B1}" srcOrd="1" destOrd="0" presId="urn:microsoft.com/office/officeart/2005/8/layout/hierarchy2"/>
    <dgm:cxn modelId="{EA342948-FF4A-4070-8843-3772144032B0}" type="presParOf" srcId="{4802E1AD-8F69-44D8-8933-6FD9A6E8B5B1}" destId="{27DB0080-C278-4034-9906-711C6EA3C99B}" srcOrd="0" destOrd="0" presId="urn:microsoft.com/office/officeart/2005/8/layout/hierarchy2"/>
    <dgm:cxn modelId="{C5D91490-91B7-4AB3-9512-C1E23E6AB3AA}" type="presParOf" srcId="{4802E1AD-8F69-44D8-8933-6FD9A6E8B5B1}" destId="{1FD79091-578A-4E63-87B0-9194273B308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6BFCC3-A818-41E0-A757-B2A393CDB63D}">
      <dsp:nvSpPr>
        <dsp:cNvPr id="0" name=""/>
        <dsp:cNvSpPr/>
      </dsp:nvSpPr>
      <dsp:spPr>
        <a:xfrm>
          <a:off x="0" y="2194425"/>
          <a:ext cx="2325628" cy="1162814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kern="1200" dirty="0"/>
            <a:t>L’évaluation contribue</a:t>
          </a:r>
        </a:p>
      </dsp:txBody>
      <dsp:txXfrm>
        <a:off x="34058" y="2228483"/>
        <a:ext cx="2257512" cy="1094698"/>
      </dsp:txXfrm>
    </dsp:sp>
    <dsp:sp modelId="{1A61EF00-BCD1-4F22-A982-05B1BDF22264}">
      <dsp:nvSpPr>
        <dsp:cNvPr id="0" name=""/>
        <dsp:cNvSpPr/>
      </dsp:nvSpPr>
      <dsp:spPr>
        <a:xfrm rot="17902275">
          <a:off x="1801690" y="1878058"/>
          <a:ext cx="1996649" cy="38721"/>
        </a:xfrm>
        <a:custGeom>
          <a:avLst/>
          <a:gdLst/>
          <a:ahLst/>
          <a:cxnLst/>
          <a:rect l="0" t="0" r="0" b="0"/>
          <a:pathLst>
            <a:path>
              <a:moveTo>
                <a:pt x="0" y="19360"/>
              </a:moveTo>
              <a:lnTo>
                <a:pt x="1996649" y="193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kern="1200"/>
        </a:p>
      </dsp:txBody>
      <dsp:txXfrm>
        <a:off x="2750098" y="1847503"/>
        <a:ext cx="99832" cy="99832"/>
      </dsp:txXfrm>
    </dsp:sp>
    <dsp:sp modelId="{B2AB9AEF-80D2-4634-B6F7-0E6B8DDB0836}">
      <dsp:nvSpPr>
        <dsp:cNvPr id="0" name=""/>
        <dsp:cNvSpPr/>
      </dsp:nvSpPr>
      <dsp:spPr>
        <a:xfrm>
          <a:off x="3274401" y="437599"/>
          <a:ext cx="3340509" cy="1162814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>
              <a:solidFill>
                <a:schemeClr val="bg1"/>
              </a:solidFill>
            </a:rPr>
            <a:t>aux progrès des élèves en ce</a:t>
          </a:r>
          <a:br>
            <a:rPr lang="fr-FR" sz="1800" kern="1200" dirty="0">
              <a:solidFill>
                <a:schemeClr val="bg1"/>
              </a:solidFill>
            </a:rPr>
          </a:br>
          <a:r>
            <a:rPr lang="fr-FR" sz="1800" kern="1200" dirty="0">
              <a:solidFill>
                <a:schemeClr val="bg1"/>
              </a:solidFill>
            </a:rPr>
            <a:t>qui concerne les </a:t>
          </a:r>
          <a:r>
            <a:rPr lang="fr-FR" sz="1800" kern="1200" dirty="0">
              <a:solidFill>
                <a:srgbClr val="FF0000"/>
              </a:solidFill>
            </a:rPr>
            <a:t>connaissances</a:t>
          </a:r>
          <a:br>
            <a:rPr lang="fr-FR" sz="1800" kern="1200" dirty="0">
              <a:solidFill>
                <a:schemeClr val="bg1"/>
              </a:solidFill>
            </a:rPr>
          </a:br>
          <a:r>
            <a:rPr lang="fr-FR" sz="1800" kern="1200" dirty="0">
              <a:solidFill>
                <a:schemeClr val="bg1"/>
              </a:solidFill>
            </a:rPr>
            <a:t>et compétences attendues</a:t>
          </a:r>
          <a:br>
            <a:rPr lang="fr-FR" sz="1800" kern="1200" dirty="0">
              <a:solidFill>
                <a:schemeClr val="bg1"/>
              </a:solidFill>
            </a:rPr>
          </a:br>
          <a:r>
            <a:rPr lang="fr-FR" sz="1800" kern="1200" dirty="0">
              <a:solidFill>
                <a:schemeClr val="bg1"/>
              </a:solidFill>
            </a:rPr>
            <a:t>par l’institution</a:t>
          </a:r>
        </a:p>
      </dsp:txBody>
      <dsp:txXfrm>
        <a:off x="3308459" y="471657"/>
        <a:ext cx="3272393" cy="1094698"/>
      </dsp:txXfrm>
    </dsp:sp>
    <dsp:sp modelId="{052B4CE3-0B6F-416A-A9F2-609641FFE366}">
      <dsp:nvSpPr>
        <dsp:cNvPr id="0" name=""/>
        <dsp:cNvSpPr/>
      </dsp:nvSpPr>
      <dsp:spPr>
        <a:xfrm rot="35851">
          <a:off x="6614885" y="1004476"/>
          <a:ext cx="926603" cy="38721"/>
        </a:xfrm>
        <a:custGeom>
          <a:avLst/>
          <a:gdLst/>
          <a:ahLst/>
          <a:cxnLst/>
          <a:rect l="0" t="0" r="0" b="0"/>
          <a:pathLst>
            <a:path>
              <a:moveTo>
                <a:pt x="0" y="19360"/>
              </a:moveTo>
              <a:lnTo>
                <a:pt x="926603" y="1936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7055022" y="1000672"/>
        <a:ext cx="46330" cy="46330"/>
      </dsp:txXfrm>
    </dsp:sp>
    <dsp:sp modelId="{1E5402AA-C3BE-42C3-B85F-A43811AC3933}">
      <dsp:nvSpPr>
        <dsp:cNvPr id="0" name=""/>
        <dsp:cNvSpPr/>
      </dsp:nvSpPr>
      <dsp:spPr>
        <a:xfrm>
          <a:off x="7541464" y="148006"/>
          <a:ext cx="3280856" cy="1761326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chemeClr val="bg1"/>
              </a:solidFill>
            </a:rPr>
            <a:t>En identifiant au fil de l’eau les connaissances ou compétences acquises ou en cours d’acquisition afin d’orienter le travail/les efforts de l’élève dans et hors la classe - différenciation.</a:t>
          </a:r>
        </a:p>
      </dsp:txBody>
      <dsp:txXfrm>
        <a:off x="7593051" y="199593"/>
        <a:ext cx="3177682" cy="1658152"/>
      </dsp:txXfrm>
    </dsp:sp>
    <dsp:sp modelId="{84BE47E2-124A-4D4F-AE02-D80817B3D033}">
      <dsp:nvSpPr>
        <dsp:cNvPr id="0" name=""/>
        <dsp:cNvSpPr/>
      </dsp:nvSpPr>
      <dsp:spPr>
        <a:xfrm rot="3706675">
          <a:off x="1790719" y="3650629"/>
          <a:ext cx="2029590" cy="38721"/>
        </a:xfrm>
        <a:custGeom>
          <a:avLst/>
          <a:gdLst/>
          <a:ahLst/>
          <a:cxnLst/>
          <a:rect l="0" t="0" r="0" b="0"/>
          <a:pathLst>
            <a:path>
              <a:moveTo>
                <a:pt x="0" y="19360"/>
              </a:moveTo>
              <a:lnTo>
                <a:pt x="2029590" y="193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kern="1200"/>
        </a:p>
      </dsp:txBody>
      <dsp:txXfrm>
        <a:off x="2754775" y="3619250"/>
        <a:ext cx="101479" cy="101479"/>
      </dsp:txXfrm>
    </dsp:sp>
    <dsp:sp modelId="{EFB89CC9-FED4-4C35-9959-32CD4D562117}">
      <dsp:nvSpPr>
        <dsp:cNvPr id="0" name=""/>
        <dsp:cNvSpPr/>
      </dsp:nvSpPr>
      <dsp:spPr>
        <a:xfrm>
          <a:off x="3285401" y="3982740"/>
          <a:ext cx="3384044" cy="1162814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bg1"/>
              </a:solidFill>
            </a:rPr>
            <a:t>à la certification </a:t>
          </a:r>
        </a:p>
      </dsp:txBody>
      <dsp:txXfrm>
        <a:off x="3319459" y="4016798"/>
        <a:ext cx="3315928" cy="1094698"/>
      </dsp:txXfrm>
    </dsp:sp>
    <dsp:sp modelId="{87BE153D-0F65-4431-9B81-D6D0D8DC7E72}">
      <dsp:nvSpPr>
        <dsp:cNvPr id="0" name=""/>
        <dsp:cNvSpPr/>
      </dsp:nvSpPr>
      <dsp:spPr>
        <a:xfrm rot="21586962">
          <a:off x="2325624" y="2754628"/>
          <a:ext cx="971920" cy="38721"/>
        </a:xfrm>
        <a:custGeom>
          <a:avLst/>
          <a:gdLst/>
          <a:ahLst/>
          <a:cxnLst/>
          <a:rect l="0" t="0" r="0" b="0"/>
          <a:pathLst>
            <a:path>
              <a:moveTo>
                <a:pt x="0" y="19360"/>
              </a:moveTo>
              <a:lnTo>
                <a:pt x="971920" y="193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787286" y="2749691"/>
        <a:ext cx="48596" cy="48596"/>
      </dsp:txXfrm>
    </dsp:sp>
    <dsp:sp modelId="{DB3E8BB0-B8B7-4B81-A5EE-CADE3AA4669B}">
      <dsp:nvSpPr>
        <dsp:cNvPr id="0" name=""/>
        <dsp:cNvSpPr/>
      </dsp:nvSpPr>
      <dsp:spPr>
        <a:xfrm>
          <a:off x="3297541" y="2190739"/>
          <a:ext cx="3340509" cy="1162814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>
              <a:solidFill>
                <a:schemeClr val="bg1"/>
              </a:solidFill>
            </a:rPr>
            <a:t>à l’élaboration du projet</a:t>
          </a:r>
          <a:br>
            <a:rPr lang="fr-FR" sz="2000" kern="1200" dirty="0">
              <a:solidFill>
                <a:schemeClr val="bg1"/>
              </a:solidFill>
            </a:rPr>
          </a:br>
          <a:r>
            <a:rPr lang="fr-FR" sz="2000" kern="1200" dirty="0">
              <a:solidFill>
                <a:schemeClr val="bg1"/>
              </a:solidFill>
            </a:rPr>
            <a:t>d’orientation de chaque élève</a:t>
          </a:r>
        </a:p>
      </dsp:txBody>
      <dsp:txXfrm>
        <a:off x="3331599" y="2224797"/>
        <a:ext cx="3272393" cy="1094698"/>
      </dsp:txXfrm>
    </dsp:sp>
    <dsp:sp modelId="{1946FBA0-1C32-43F8-B10F-2BE6B6E5B552}">
      <dsp:nvSpPr>
        <dsp:cNvPr id="0" name=""/>
        <dsp:cNvSpPr/>
      </dsp:nvSpPr>
      <dsp:spPr>
        <a:xfrm rot="15769">
          <a:off x="6638046" y="2754855"/>
          <a:ext cx="902479" cy="38721"/>
        </a:xfrm>
        <a:custGeom>
          <a:avLst/>
          <a:gdLst/>
          <a:ahLst/>
          <a:cxnLst/>
          <a:rect l="0" t="0" r="0" b="0"/>
          <a:pathLst>
            <a:path>
              <a:moveTo>
                <a:pt x="0" y="19360"/>
              </a:moveTo>
              <a:lnTo>
                <a:pt x="902479" y="1936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7066723" y="2751654"/>
        <a:ext cx="45123" cy="45123"/>
      </dsp:txXfrm>
    </dsp:sp>
    <dsp:sp modelId="{27DB0080-C278-4034-9906-711C6EA3C99B}">
      <dsp:nvSpPr>
        <dsp:cNvPr id="0" name=""/>
        <dsp:cNvSpPr/>
      </dsp:nvSpPr>
      <dsp:spPr>
        <a:xfrm>
          <a:off x="7540521" y="2012886"/>
          <a:ext cx="3316531" cy="1526798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chemeClr val="bg1"/>
              </a:solidFill>
            </a:rPr>
            <a:t>Projet d’orientation raisonné</a:t>
          </a:r>
          <a:br>
            <a:rPr lang="fr-FR" sz="1600" kern="1200" dirty="0">
              <a:solidFill>
                <a:schemeClr val="bg1"/>
              </a:solidFill>
            </a:rPr>
          </a:br>
          <a:r>
            <a:rPr lang="fr-FR" sz="1600" kern="1200" dirty="0">
              <a:solidFill>
                <a:schemeClr val="bg1"/>
              </a:solidFill>
            </a:rPr>
            <a:t>qui s’appuie sur les compétences</a:t>
          </a:r>
          <a:br>
            <a:rPr lang="fr-FR" sz="1600" kern="1200" dirty="0">
              <a:solidFill>
                <a:schemeClr val="bg1"/>
              </a:solidFill>
            </a:rPr>
          </a:br>
          <a:r>
            <a:rPr lang="fr-FR" sz="1600" kern="1200" dirty="0">
              <a:solidFill>
                <a:schemeClr val="bg1"/>
              </a:solidFill>
            </a:rPr>
            <a:t>de l’élève identifiées par l’équipe pédagogique et précisées à la famille pour faire consensus.</a:t>
          </a:r>
        </a:p>
      </dsp:txBody>
      <dsp:txXfrm>
        <a:off x="7585239" y="2057604"/>
        <a:ext cx="3227095" cy="14373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10D49-2AE5-CF4B-BF9B-B1E88D11FCAC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545DE-80BF-2548-9E23-3E7097444A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99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Présentation de « pourquoi » s’interroger sur l’évaluation en collège maintenant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F545DE-80BF-2548-9E23-3E7097444A0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401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Expliquer que la présentation va s’orienter en deux axes : le premier la COP 26, un exemple d’évaluation formative puis le second, utiliser les compétences de la démarche scientifique pour simplifier la communication enseignant – élèves – parents – disciplines scientifiques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F545DE-80BF-2548-9E23-3E7097444A0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176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4BCB98-C560-6848-864F-871A8632C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7733C3B-C203-2241-B253-3794F02D9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34F96B-0E08-9B45-A05A-65688F00A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311DB4-152F-A940-B023-187C6718F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58D94A-A4D1-CD4A-82FF-1AD0FF5A5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26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FD893C-1797-E242-9086-4B87A2A00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131ABE-CE19-AF4D-B3AA-F29B63E3CD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51BB89-EEC3-5340-9189-1C777354C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652021-85B8-6046-9396-8C6D66E8C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3E6FDD-A557-8741-B1E3-0704B45E6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85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2EBB9CD-C66B-3E43-8D84-34BCB1491C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A7800BD-EBBF-164A-A216-0A5500793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B553BB-D9E0-4E4E-8802-67FC80B00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3EFE00-62BC-4C4E-9120-357C11B6D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2B311E-877C-7249-88F5-E482D23E3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29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1E5238-9114-EE4A-A81F-79259094A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7CD537-2950-E24A-9706-A6F033FF6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CE78AC-9E95-B34A-94F4-4168907C2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178364-0C1A-6342-AB35-105E3DE6A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0CEBDD-9197-694B-BD18-32BAF4D3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52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B46668-16FD-2D4C-901D-1A5FE8184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3D6087-FA8F-BE4F-8321-E337CF23C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5A5B03-1A31-624E-AF55-BAB648560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348E19-4215-834D-8935-2C6B9717B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D2C172-71C8-B849-BA6B-1BC9C69A6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136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769471-50E9-474C-BD23-1E1527D6E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0617EA-7867-6D42-8171-D42CB0EC8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17152C7-F0C9-F443-A940-A0075157C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CA4EBD-A200-F947-BEBD-FA2581B86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EB2C884-5DC2-BF47-A569-D5953604D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24E438-2FC0-8C45-8799-807468596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56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E403BC-68ED-7A43-AE17-9796450FC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45C08A-F415-5C42-B20F-83D0C0E8C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3BE0E11-5C9C-B04E-BDF0-53E844C0B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5095DE2-2FF4-8E4C-B354-9C0E9ADED7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30AF70F-AF26-3046-9B81-A1403664CA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A30E1C6-2702-B944-A7EA-D0FC824A4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B0546D-4CA1-5448-97FF-9EDA1D314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BBADF51-7048-7240-9A42-3BEBFC207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27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DC3674-73A1-0B4D-8708-6F275ED4F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F42150-3D19-9947-8C3A-7A8DD8636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4C38419-91E8-3D4F-BAEA-096C70C34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A5D9226-D45A-E74E-9F35-C60E4F129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09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FA94D13-730C-1A40-9C39-D3AD259EC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9631F8C-185E-874A-AC59-FED5EE3A2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F7EB4D-18A1-3F40-963E-75FEA097E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76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08CAE1-3D4F-FD4D-AC03-74FE5465E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BE7A44-1755-CA41-AEA4-5068D2E50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AA77CE-5D89-7146-A1CC-CB0F08A30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C4AB33C-D73F-EC44-977E-E33188CFD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B2995D-DE74-D54D-AA18-E86614A07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8100782-C8CA-2D43-B051-DDEF46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5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ADB8C-97D7-1C41-935C-8A2430A36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7B9868-FA5D-A846-BC9C-E442551B8C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F80BA0-CD7A-7F45-AA37-A1A2C2CD8E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4FC3DB5-3651-9E48-972D-1115BA9F3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304D154-68F5-3B45-A44F-067BE111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B45DC8-985B-B04D-BC10-A8049BFD8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90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F6DBDFB-736E-6148-9405-AA6D1AB5F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643297-31E5-714D-B9A2-A03E02562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9E5C6D-23A8-F945-BCC0-84729A83E3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980721-B28C-EB4C-A122-AFF0B16E78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EB09-8ED0-5848-9D17-2ADF55B3C7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477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uest-france.fr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AF747E89-4AB1-B94D-8D03-F9B8D7FBC16A}"/>
              </a:ext>
            </a:extLst>
          </p:cNvPr>
          <p:cNvSpPr txBox="1"/>
          <p:nvPr/>
        </p:nvSpPr>
        <p:spPr>
          <a:xfrm>
            <a:off x="2156938" y="2416630"/>
            <a:ext cx="902987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La COP26 – version 1 (niveau 4</a:t>
            </a:r>
            <a:r>
              <a:rPr lang="fr-FR" sz="4400" b="1" baseline="30000" dirty="0"/>
              <a:t>ème</a:t>
            </a:r>
            <a:r>
              <a:rPr lang="fr-FR" sz="4400" b="1" dirty="0"/>
              <a:t>)</a:t>
            </a:r>
          </a:p>
          <a:p>
            <a:pPr algn="ctr"/>
            <a:r>
              <a:rPr lang="fr-FR" sz="4400" b="1" dirty="0"/>
              <a:t>L’évaluation au service des apprentissages</a:t>
            </a:r>
          </a:p>
        </p:txBody>
      </p:sp>
      <p:pic>
        <p:nvPicPr>
          <p:cNvPr id="3" name="Imag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7" y="546157"/>
            <a:ext cx="2823771" cy="839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3067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6DF044F9-DF85-7843-ACD6-D47836D42E61}"/>
              </a:ext>
            </a:extLst>
          </p:cNvPr>
          <p:cNvSpPr txBox="1"/>
          <p:nvPr/>
        </p:nvSpPr>
        <p:spPr>
          <a:xfrm>
            <a:off x="188002" y="305806"/>
            <a:ext cx="9386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763EA25-6799-CD4A-BD1B-18EF80B6B2D0}"/>
              </a:ext>
            </a:extLst>
          </p:cNvPr>
          <p:cNvSpPr txBox="1"/>
          <p:nvPr/>
        </p:nvSpPr>
        <p:spPr>
          <a:xfrm>
            <a:off x="188001" y="598811"/>
            <a:ext cx="11731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0070C0"/>
                </a:solidFill>
              </a:rPr>
              <a:t>Proposer une ou des hypothèses pour répondre à une question scientifique. Concevoir une expérience pour la ou les tester.</a:t>
            </a:r>
            <a:endParaRPr lang="fr-FR" dirty="0">
              <a:solidFill>
                <a:srgbClr val="0070C0"/>
              </a:solidFill>
            </a:endParaRPr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EFA2329-2E6E-0743-A7E4-E79A29E9E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45" y="2303425"/>
            <a:ext cx="11415164" cy="1637975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1F0DA1E-E072-5577-8766-8F4ADDF1E652}"/>
              </a:ext>
            </a:extLst>
          </p:cNvPr>
          <p:cNvSpPr txBox="1"/>
          <p:nvPr/>
        </p:nvSpPr>
        <p:spPr>
          <a:xfrm>
            <a:off x="461246" y="1630480"/>
            <a:ext cx="8889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Critères donnés aux élèves en fin de séance pour auto-évaluer leur travail</a:t>
            </a:r>
          </a:p>
        </p:txBody>
      </p:sp>
    </p:spTree>
    <p:extLst>
      <p:ext uri="{BB962C8B-B14F-4D97-AF65-F5344CB8AC3E}">
        <p14:creationId xmlns:p14="http://schemas.microsoft.com/office/powerpoint/2010/main" val="2404177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C8E0F786-2353-C54C-A992-750F813B3866}"/>
              </a:ext>
            </a:extLst>
          </p:cNvPr>
          <p:cNvSpPr txBox="1"/>
          <p:nvPr/>
        </p:nvSpPr>
        <p:spPr>
          <a:xfrm>
            <a:off x="145655" y="849664"/>
            <a:ext cx="1057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0070C0"/>
                </a:solidFill>
              </a:rPr>
              <a:t>Interpréter des résultats expérimentaux, en tirer des conclusions et les communiquer en argumentant.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DFDB0DC-2ABD-ED41-BAB2-79BF5441D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98" y="2333427"/>
            <a:ext cx="11358520" cy="1785031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2802140-6AFF-0518-8B41-0E16CAC70E18}"/>
              </a:ext>
            </a:extLst>
          </p:cNvPr>
          <p:cNvSpPr txBox="1"/>
          <p:nvPr/>
        </p:nvSpPr>
        <p:spPr>
          <a:xfrm>
            <a:off x="461245" y="1591545"/>
            <a:ext cx="4284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Critères pour l’enseignant</a:t>
            </a:r>
          </a:p>
        </p:txBody>
      </p:sp>
    </p:spTree>
    <p:extLst>
      <p:ext uri="{BB962C8B-B14F-4D97-AF65-F5344CB8AC3E}">
        <p14:creationId xmlns:p14="http://schemas.microsoft.com/office/powerpoint/2010/main" val="884346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687CBC42-6EE8-514F-86F9-B85F532CE7D3}"/>
              </a:ext>
            </a:extLst>
          </p:cNvPr>
          <p:cNvSpPr txBox="1"/>
          <p:nvPr/>
        </p:nvSpPr>
        <p:spPr>
          <a:xfrm>
            <a:off x="404601" y="461246"/>
            <a:ext cx="8690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>
                <a:solidFill>
                  <a:srgbClr val="0070C0"/>
                </a:solidFill>
              </a:rPr>
              <a:t>Lire et comprendre des documents scientifiques</a:t>
            </a:r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89730D7-E509-094A-8AAC-AF57C2471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01" y="1323980"/>
            <a:ext cx="10112346" cy="138442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A8DFA32-5774-874D-B8C3-C90D847A8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01" y="3317319"/>
            <a:ext cx="10112346" cy="343608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6CEA619-9D00-1D47-BBD4-1680479FAA58}"/>
              </a:ext>
            </a:extLst>
          </p:cNvPr>
          <p:cNvSpPr txBox="1"/>
          <p:nvPr/>
        </p:nvSpPr>
        <p:spPr>
          <a:xfrm>
            <a:off x="461246" y="906642"/>
            <a:ext cx="892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Critères donnés aux élèves en fin de séance pour auto-évaluer leur travail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A68E316-E6D8-E640-B589-BB056436A482}"/>
              </a:ext>
            </a:extLst>
          </p:cNvPr>
          <p:cNvSpPr txBox="1"/>
          <p:nvPr/>
        </p:nvSpPr>
        <p:spPr>
          <a:xfrm>
            <a:off x="461246" y="2828197"/>
            <a:ext cx="4731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Critères pour l’enseignant</a:t>
            </a:r>
          </a:p>
        </p:txBody>
      </p:sp>
    </p:spTree>
    <p:extLst>
      <p:ext uri="{BB962C8B-B14F-4D97-AF65-F5344CB8AC3E}">
        <p14:creationId xmlns:p14="http://schemas.microsoft.com/office/powerpoint/2010/main" val="2367073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12F97AA-01D7-4B46-9D8D-A0DA1FFB0FB7}"/>
              </a:ext>
            </a:extLst>
          </p:cNvPr>
          <p:cNvSpPr txBox="1"/>
          <p:nvPr/>
        </p:nvSpPr>
        <p:spPr>
          <a:xfrm>
            <a:off x="202301" y="436970"/>
            <a:ext cx="11158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u="sng" dirty="0">
                <a:solidFill>
                  <a:srgbClr val="0070C0"/>
                </a:solidFill>
              </a:rPr>
              <a:t>Faire preuve de responsabilité, respecter les règles de la vie collective, s’engager et prendre des initiatives </a:t>
            </a:r>
            <a:r>
              <a:rPr lang="fr-FR" u="sng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032FFB3-B9F8-6144-946B-A8CDD1DBB3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26" y="1402942"/>
            <a:ext cx="11342336" cy="268567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7D2E228-3B28-7B65-61AA-9F6108B40D15}"/>
              </a:ext>
            </a:extLst>
          </p:cNvPr>
          <p:cNvSpPr txBox="1"/>
          <p:nvPr/>
        </p:nvSpPr>
        <p:spPr>
          <a:xfrm>
            <a:off x="461246" y="906642"/>
            <a:ext cx="951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Critères donnés aux élèves en fin de séance pour auto-évaluer leur travail</a:t>
            </a:r>
          </a:p>
        </p:txBody>
      </p:sp>
    </p:spTree>
    <p:extLst>
      <p:ext uri="{BB962C8B-B14F-4D97-AF65-F5344CB8AC3E}">
        <p14:creationId xmlns:p14="http://schemas.microsoft.com/office/powerpoint/2010/main" val="372614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57FB775-29B8-5F47-80F0-81C58DF77B9C}"/>
              </a:ext>
            </a:extLst>
          </p:cNvPr>
          <p:cNvSpPr txBox="1"/>
          <p:nvPr/>
        </p:nvSpPr>
        <p:spPr>
          <a:xfrm>
            <a:off x="972972" y="2652261"/>
            <a:ext cx="104306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/>
              <a:t>Comment rendre les évaluations et leurs résultats compréhensibles pour les élèves et les familles ?</a:t>
            </a:r>
          </a:p>
        </p:txBody>
      </p:sp>
    </p:spTree>
    <p:extLst>
      <p:ext uri="{BB962C8B-B14F-4D97-AF65-F5344CB8AC3E}">
        <p14:creationId xmlns:p14="http://schemas.microsoft.com/office/powerpoint/2010/main" val="716589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DF2504A-C625-904B-BEC7-E27B50811618}"/>
              </a:ext>
            </a:extLst>
          </p:cNvPr>
          <p:cNvSpPr txBox="1"/>
          <p:nvPr/>
        </p:nvSpPr>
        <p:spPr>
          <a:xfrm>
            <a:off x="905468" y="313469"/>
            <a:ext cx="10171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Des compétences différentes pendant la scolarité de l’élève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7BD7789-D6FE-E94C-B0BC-2A680C2FB137}"/>
              </a:ext>
            </a:extLst>
          </p:cNvPr>
          <p:cNvSpPr txBox="1"/>
          <p:nvPr/>
        </p:nvSpPr>
        <p:spPr>
          <a:xfrm>
            <a:off x="1635263" y="2854263"/>
            <a:ext cx="348960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Le socle commun : </a:t>
            </a:r>
          </a:p>
          <a:p>
            <a:pPr algn="ctr"/>
            <a:r>
              <a:rPr lang="fr-FR" dirty="0"/>
              <a:t>un outil pour toutes les disciplines 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FDFA5EF-D16B-2748-B9C1-2D3A397AB8B1}"/>
              </a:ext>
            </a:extLst>
          </p:cNvPr>
          <p:cNvSpPr txBox="1"/>
          <p:nvPr/>
        </p:nvSpPr>
        <p:spPr>
          <a:xfrm>
            <a:off x="7741549" y="5511137"/>
            <a:ext cx="3480755" cy="109469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FR" sz="2400" kern="1200" dirty="0"/>
              <a:t>Mesure les acquis des élèves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96B7F50F-6710-874D-90DE-DF2CCF1CF7CB}"/>
              </a:ext>
            </a:extLst>
          </p:cNvPr>
          <p:cNvGrpSpPr/>
          <p:nvPr/>
        </p:nvGrpSpPr>
        <p:grpSpPr>
          <a:xfrm>
            <a:off x="1539090" y="1723220"/>
            <a:ext cx="3585780" cy="760190"/>
            <a:chOff x="0" y="2146718"/>
            <a:chExt cx="2325628" cy="760190"/>
          </a:xfrm>
        </p:grpSpPr>
        <p:sp>
          <p:nvSpPr>
            <p:cNvPr id="9" name="Rectangle à coins arrondis 8">
              <a:extLst>
                <a:ext uri="{FF2B5EF4-FFF2-40B4-BE49-F238E27FC236}">
                  <a16:creationId xmlns:a16="http://schemas.microsoft.com/office/drawing/2014/main" id="{2D774AEE-A14C-CB48-B665-29BC4DCAB2FC}"/>
                </a:ext>
              </a:extLst>
            </p:cNvPr>
            <p:cNvSpPr/>
            <p:nvPr/>
          </p:nvSpPr>
          <p:spPr>
            <a:xfrm>
              <a:off x="0" y="2194425"/>
              <a:ext cx="2325628" cy="664776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2D589298-E4C1-F84B-B3F9-FFCA56F849F8}"/>
                </a:ext>
              </a:extLst>
            </p:cNvPr>
            <p:cNvSpPr txBox="1"/>
            <p:nvPr/>
          </p:nvSpPr>
          <p:spPr>
            <a:xfrm>
              <a:off x="0" y="2146718"/>
              <a:ext cx="2257512" cy="7601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kern="1200" dirty="0"/>
                <a:t>Au collège </a:t>
              </a:r>
            </a:p>
          </p:txBody>
        </p: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50CDC8A4-0F29-E444-988C-94A6AF08D18A}"/>
              </a:ext>
            </a:extLst>
          </p:cNvPr>
          <p:cNvGrpSpPr/>
          <p:nvPr/>
        </p:nvGrpSpPr>
        <p:grpSpPr>
          <a:xfrm>
            <a:off x="5991312" y="1723220"/>
            <a:ext cx="3585780" cy="760190"/>
            <a:chOff x="0" y="2146718"/>
            <a:chExt cx="2325628" cy="760190"/>
          </a:xfrm>
        </p:grpSpPr>
        <p:sp>
          <p:nvSpPr>
            <p:cNvPr id="12" name="Rectangle à coins arrondis 11">
              <a:extLst>
                <a:ext uri="{FF2B5EF4-FFF2-40B4-BE49-F238E27FC236}">
                  <a16:creationId xmlns:a16="http://schemas.microsoft.com/office/drawing/2014/main" id="{7B811C50-C36E-114C-80B7-99BE69575229}"/>
                </a:ext>
              </a:extLst>
            </p:cNvPr>
            <p:cNvSpPr/>
            <p:nvPr/>
          </p:nvSpPr>
          <p:spPr>
            <a:xfrm>
              <a:off x="0" y="2194425"/>
              <a:ext cx="2325628" cy="664776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CD6D77BF-6097-D749-8EF6-C400D8C8BB40}"/>
                </a:ext>
              </a:extLst>
            </p:cNvPr>
            <p:cNvSpPr txBox="1"/>
            <p:nvPr/>
          </p:nvSpPr>
          <p:spPr>
            <a:xfrm>
              <a:off x="0" y="2146718"/>
              <a:ext cx="2257512" cy="7601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kern="1200" dirty="0"/>
                <a:t>Au lycée </a:t>
              </a: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30DC70C0-80C7-3247-812F-7809F8468892}"/>
              </a:ext>
            </a:extLst>
          </p:cNvPr>
          <p:cNvSpPr txBox="1"/>
          <p:nvPr/>
        </p:nvSpPr>
        <p:spPr>
          <a:xfrm>
            <a:off x="6044832" y="2854262"/>
            <a:ext cx="348960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Les compétences de la démarche scientifique</a:t>
            </a:r>
          </a:p>
        </p:txBody>
      </p:sp>
    </p:spTree>
    <p:extLst>
      <p:ext uri="{BB962C8B-B14F-4D97-AF65-F5344CB8AC3E}">
        <p14:creationId xmlns:p14="http://schemas.microsoft.com/office/powerpoint/2010/main" val="1045120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1D705F99-D5C9-B64B-B02C-60BF1632381D}"/>
              </a:ext>
            </a:extLst>
          </p:cNvPr>
          <p:cNvSpPr txBox="1"/>
          <p:nvPr/>
        </p:nvSpPr>
        <p:spPr>
          <a:xfrm>
            <a:off x="817296" y="1992245"/>
            <a:ext cx="68377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 tant qu’enseignant de discipline scientifique il est « naturel » pour nous de raisonner avec les compétences de la démarche scientifique.</a:t>
            </a:r>
          </a:p>
          <a:p>
            <a:endParaRPr lang="fr-FR" dirty="0"/>
          </a:p>
          <a:p>
            <a:r>
              <a:rPr lang="fr-FR" dirty="0"/>
              <a:t>Ces compétences sont également un outil de communication simplifié envers les élèves et les familles 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E769279-8689-9A48-8FB9-39E97418B9A7}"/>
              </a:ext>
            </a:extLst>
          </p:cNvPr>
          <p:cNvSpPr txBox="1"/>
          <p:nvPr/>
        </p:nvSpPr>
        <p:spPr>
          <a:xfrm>
            <a:off x="817296" y="4573757"/>
            <a:ext cx="6085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Une transposition de ces compétences vers celles du socle est-elle possible ?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9633856" y="551095"/>
            <a:ext cx="1338944" cy="5501361"/>
            <a:chOff x="9406136" y="551096"/>
            <a:chExt cx="1093972" cy="4987902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CD86BE4-9A60-994C-A577-81E2EFB66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06136" y="551096"/>
              <a:ext cx="1093972" cy="4987902"/>
            </a:xfrm>
            <a:prstGeom prst="rect">
              <a:avLst/>
            </a:prstGeom>
          </p:spPr>
        </p:pic>
        <p:sp>
          <p:nvSpPr>
            <p:cNvPr id="2" name="ZoneTexte 1"/>
            <p:cNvSpPr txBox="1"/>
            <p:nvPr/>
          </p:nvSpPr>
          <p:spPr>
            <a:xfrm>
              <a:off x="9406137" y="2590949"/>
              <a:ext cx="10939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/>
                <a:t>/raisonner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427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26539DB-E4A9-0844-8A5B-993AC5CF1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4513" y="404600"/>
            <a:ext cx="5943599" cy="64534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2E28C23-CB3A-2843-A86D-C8E3F849EC56}"/>
              </a:ext>
            </a:extLst>
          </p:cNvPr>
          <p:cNvSpPr txBox="1"/>
          <p:nvPr/>
        </p:nvSpPr>
        <p:spPr>
          <a:xfrm>
            <a:off x="1901628" y="2063470"/>
            <a:ext cx="3568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 exemple</a:t>
            </a:r>
          </a:p>
        </p:txBody>
      </p:sp>
    </p:spTree>
    <p:extLst>
      <p:ext uri="{BB962C8B-B14F-4D97-AF65-F5344CB8AC3E}">
        <p14:creationId xmlns:p14="http://schemas.microsoft.com/office/powerpoint/2010/main" val="3873099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6B7F47F6-3EF7-5448-319A-7B1CB9280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0769" y="795431"/>
            <a:ext cx="7499685" cy="765843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Projet d’évaluation au lycée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: rendre explicite la culture d’évaluation de chaque établissement </a:t>
            </a:r>
          </a:p>
        </p:txBody>
      </p:sp>
      <p:sp>
        <p:nvSpPr>
          <p:cNvPr id="5" name="Flèche vers le bas 4">
            <a:extLst>
              <a:ext uri="{FF2B5EF4-FFF2-40B4-BE49-F238E27FC236}">
                <a16:creationId xmlns:a16="http://schemas.microsoft.com/office/drawing/2014/main" id="{71B1BFEC-FEC3-EBC7-B725-21B2C73C4609}"/>
              </a:ext>
            </a:extLst>
          </p:cNvPr>
          <p:cNvSpPr/>
          <p:nvPr/>
        </p:nvSpPr>
        <p:spPr>
          <a:xfrm>
            <a:off x="5569560" y="1693621"/>
            <a:ext cx="581525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D80A4750-F3AD-9AB6-9A80-88EDBC638300}"/>
              </a:ext>
            </a:extLst>
          </p:cNvPr>
          <p:cNvSpPr txBox="1">
            <a:spLocks/>
          </p:cNvSpPr>
          <p:nvPr/>
        </p:nvSpPr>
        <p:spPr>
          <a:xfrm>
            <a:off x="2220769" y="2728337"/>
            <a:ext cx="7499685" cy="76584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Expliciter l’évaluation au lycée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lèche vers le bas 6">
            <a:extLst>
              <a:ext uri="{FF2B5EF4-FFF2-40B4-BE49-F238E27FC236}">
                <a16:creationId xmlns:a16="http://schemas.microsoft.com/office/drawing/2014/main" id="{51693FF3-89A9-5B85-C692-68887F10DCDA}"/>
              </a:ext>
            </a:extLst>
          </p:cNvPr>
          <p:cNvSpPr/>
          <p:nvPr/>
        </p:nvSpPr>
        <p:spPr>
          <a:xfrm>
            <a:off x="5569560" y="3614496"/>
            <a:ext cx="581525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F39FCE3B-05F5-F5A4-F8A2-E219EF0A1DD1}"/>
              </a:ext>
            </a:extLst>
          </p:cNvPr>
          <p:cNvSpPr txBox="1">
            <a:spLocks/>
          </p:cNvSpPr>
          <p:nvPr/>
        </p:nvSpPr>
        <p:spPr>
          <a:xfrm>
            <a:off x="2220769" y="4661243"/>
            <a:ext cx="7499685" cy="143593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Interroger les pratiques d’évaluation au collège et proposer aux élèves un système cohérent sur l’ensemble de leur scolarité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5321A05-C99D-2341-9E3E-34191BC3B4DE}"/>
              </a:ext>
            </a:extLst>
          </p:cNvPr>
          <p:cNvSpPr txBox="1"/>
          <p:nvPr/>
        </p:nvSpPr>
        <p:spPr>
          <a:xfrm>
            <a:off x="178024" y="2484255"/>
            <a:ext cx="15455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Pourquoi s’interroger sur l’évaluation en collège ?</a:t>
            </a:r>
          </a:p>
        </p:txBody>
      </p:sp>
    </p:spTree>
    <p:extLst>
      <p:ext uri="{BB962C8B-B14F-4D97-AF65-F5344CB8AC3E}">
        <p14:creationId xmlns:p14="http://schemas.microsoft.com/office/powerpoint/2010/main" val="793307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575CCEA5-4DE4-4B4F-8228-AB07BC8285BC}"/>
              </a:ext>
            </a:extLst>
          </p:cNvPr>
          <p:cNvSpPr txBox="1"/>
          <p:nvPr/>
        </p:nvSpPr>
        <p:spPr>
          <a:xfrm>
            <a:off x="547437" y="744241"/>
            <a:ext cx="110810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La loi n</a:t>
            </a:r>
            <a:r>
              <a:rPr lang="fr-FR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2013 595 du 8 juillet 2013 d’orientation et de programmation pour la refondation de l’École de la République appelle à faire évoluer les modalités d’évaluation des élèves : « Les modalités de la notation des élèves doivent évoluer pour éviter une «notation-sanction» à faible valeur pédagogique et privilégier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une évaluation positive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simple et lisible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valorisant les progrès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encourageant les initiatives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compréhensible par les familles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. En tout état de cause, l’évaluation doit permettre de mesurer le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degré d’acquisition des connaissances et des compétences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ainsi que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la progression de l’élève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. » </a:t>
            </a:r>
          </a:p>
        </p:txBody>
      </p:sp>
      <p:sp>
        <p:nvSpPr>
          <p:cNvPr id="6" name="Flèche vers le bas 5">
            <a:extLst>
              <a:ext uri="{FF2B5EF4-FFF2-40B4-BE49-F238E27FC236}">
                <a16:creationId xmlns:a16="http://schemas.microsoft.com/office/drawing/2014/main" id="{C13A9137-2A19-164B-9D6B-69B7D296D506}"/>
              </a:ext>
            </a:extLst>
          </p:cNvPr>
          <p:cNvSpPr/>
          <p:nvPr/>
        </p:nvSpPr>
        <p:spPr>
          <a:xfrm>
            <a:off x="8492750" y="3154105"/>
            <a:ext cx="589547" cy="8662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vers le bas 7">
            <a:extLst>
              <a:ext uri="{FF2B5EF4-FFF2-40B4-BE49-F238E27FC236}">
                <a16:creationId xmlns:a16="http://schemas.microsoft.com/office/drawing/2014/main" id="{B5AF8CF7-7044-5048-970E-5F46C0B2ADD2}"/>
              </a:ext>
            </a:extLst>
          </p:cNvPr>
          <p:cNvSpPr/>
          <p:nvPr/>
        </p:nvSpPr>
        <p:spPr>
          <a:xfrm>
            <a:off x="2962244" y="3146744"/>
            <a:ext cx="589547" cy="8662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F66F2529-EECD-8240-846A-6AE0C51ACBF8}"/>
              </a:ext>
            </a:extLst>
          </p:cNvPr>
          <p:cNvGrpSpPr/>
          <p:nvPr/>
        </p:nvGrpSpPr>
        <p:grpSpPr>
          <a:xfrm>
            <a:off x="1157843" y="4082128"/>
            <a:ext cx="3976093" cy="1730081"/>
            <a:chOff x="3271105" y="3900305"/>
            <a:chExt cx="3384044" cy="1162814"/>
          </a:xfrm>
        </p:grpSpPr>
        <p:sp>
          <p:nvSpPr>
            <p:cNvPr id="11" name="Rectangle à coins arrondis 10">
              <a:extLst>
                <a:ext uri="{FF2B5EF4-FFF2-40B4-BE49-F238E27FC236}">
                  <a16:creationId xmlns:a16="http://schemas.microsoft.com/office/drawing/2014/main" id="{1134BBEE-F6B1-544E-A9CC-340CDEC8A904}"/>
                </a:ext>
              </a:extLst>
            </p:cNvPr>
            <p:cNvSpPr/>
            <p:nvPr/>
          </p:nvSpPr>
          <p:spPr>
            <a:xfrm>
              <a:off x="3271105" y="3900305"/>
              <a:ext cx="3384044" cy="1162814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331023D-D59C-E045-89F1-6424DE256DC9}"/>
                </a:ext>
              </a:extLst>
            </p:cNvPr>
            <p:cNvSpPr txBox="1"/>
            <p:nvPr/>
          </p:nvSpPr>
          <p:spPr>
            <a:xfrm>
              <a:off x="3271105" y="3968421"/>
              <a:ext cx="3315928" cy="1094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/>
              <a:r>
                <a:rPr lang="fr-FR" sz="2400" b="1" dirty="0"/>
                <a:t>Quels types d’évaluations construire pour répondre à cette demande institutionnelle ?</a:t>
              </a:r>
              <a:endParaRPr lang="fr-FR" sz="2400" dirty="0"/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546AC44B-13B0-2946-B333-8F92507EB038}"/>
              </a:ext>
            </a:extLst>
          </p:cNvPr>
          <p:cNvGrpSpPr/>
          <p:nvPr/>
        </p:nvGrpSpPr>
        <p:grpSpPr>
          <a:xfrm>
            <a:off x="5980014" y="4011471"/>
            <a:ext cx="5615021" cy="2025188"/>
            <a:chOff x="3285401" y="3947031"/>
            <a:chExt cx="3384044" cy="1063666"/>
          </a:xfrm>
        </p:grpSpPr>
        <p:sp>
          <p:nvSpPr>
            <p:cNvPr id="15" name="Rectangle à coins arrondis 14">
              <a:extLst>
                <a:ext uri="{FF2B5EF4-FFF2-40B4-BE49-F238E27FC236}">
                  <a16:creationId xmlns:a16="http://schemas.microsoft.com/office/drawing/2014/main" id="{5361D4FF-5271-BD4C-920A-DB5548655E9F}"/>
                </a:ext>
              </a:extLst>
            </p:cNvPr>
            <p:cNvSpPr/>
            <p:nvPr/>
          </p:nvSpPr>
          <p:spPr>
            <a:xfrm>
              <a:off x="3285401" y="3982740"/>
              <a:ext cx="3384044" cy="1027957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857FB757-9647-3747-B421-D81132880EC2}"/>
                </a:ext>
              </a:extLst>
            </p:cNvPr>
            <p:cNvSpPr txBox="1"/>
            <p:nvPr/>
          </p:nvSpPr>
          <p:spPr>
            <a:xfrm>
              <a:off x="3333635" y="3947031"/>
              <a:ext cx="3315928" cy="9672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/>
              <a:r>
                <a:rPr lang="fr-FR" sz="2400" b="1" dirty="0"/>
                <a:t>Comment rendre les évaluations compréhensibles par les élèves et leur familles pour en faire un outil de mesure de progrès et de communication ?</a:t>
              </a:r>
              <a:endParaRPr lang="fr-FR" sz="2400" dirty="0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8A143DC1-AF43-CC4D-A116-CBD7823211F6}"/>
              </a:ext>
            </a:extLst>
          </p:cNvPr>
          <p:cNvSpPr txBox="1"/>
          <p:nvPr/>
        </p:nvSpPr>
        <p:spPr>
          <a:xfrm>
            <a:off x="0" y="26407"/>
            <a:ext cx="10581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L’évaluation au service des apprentissages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6FC8315-6075-8C45-8D9C-56A38B240AF2}"/>
              </a:ext>
            </a:extLst>
          </p:cNvPr>
          <p:cNvSpPr txBox="1"/>
          <p:nvPr/>
        </p:nvSpPr>
        <p:spPr>
          <a:xfrm>
            <a:off x="68322" y="6400801"/>
            <a:ext cx="718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1- Mission du fonctionnaire : analyser la demande institutionnelle</a:t>
            </a:r>
          </a:p>
        </p:txBody>
      </p:sp>
    </p:spTree>
    <p:extLst>
      <p:ext uri="{BB962C8B-B14F-4D97-AF65-F5344CB8AC3E}">
        <p14:creationId xmlns:p14="http://schemas.microsoft.com/office/powerpoint/2010/main" val="1337344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12">
            <a:extLst>
              <a:ext uri="{FF2B5EF4-FFF2-40B4-BE49-F238E27FC236}">
                <a16:creationId xmlns:a16="http://schemas.microsoft.com/office/drawing/2014/main" id="{FE4F8B56-1785-EA48-9F29-660B169DE8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880706"/>
              </p:ext>
            </p:extLst>
          </p:nvPr>
        </p:nvGraphicFramePr>
        <p:xfrm>
          <a:off x="486137" y="497711"/>
          <a:ext cx="10857053" cy="5405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EC67195A-6D67-674B-8132-47EE40ABB5A1}"/>
              </a:ext>
            </a:extLst>
          </p:cNvPr>
          <p:cNvSpPr txBox="1"/>
          <p:nvPr/>
        </p:nvSpPr>
        <p:spPr>
          <a:xfrm>
            <a:off x="0" y="20281"/>
            <a:ext cx="10581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L’évaluation au service des apprentissages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4B21177-1F84-6F4A-9FA7-FAC435BDA63D}"/>
              </a:ext>
            </a:extLst>
          </p:cNvPr>
          <p:cNvSpPr txBox="1"/>
          <p:nvPr/>
        </p:nvSpPr>
        <p:spPr>
          <a:xfrm>
            <a:off x="-97104" y="6380518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2- Comment l’évaluation peut-elle être un outil de suivi de l’élève ?</a:t>
            </a:r>
          </a:p>
        </p:txBody>
      </p:sp>
    </p:spTree>
    <p:extLst>
      <p:ext uri="{BB962C8B-B14F-4D97-AF65-F5344CB8AC3E}">
        <p14:creationId xmlns:p14="http://schemas.microsoft.com/office/powerpoint/2010/main" val="253648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5C3F38CF-81E4-D618-EA1E-E316D334B364}"/>
              </a:ext>
            </a:extLst>
          </p:cNvPr>
          <p:cNvGrpSpPr/>
          <p:nvPr/>
        </p:nvGrpSpPr>
        <p:grpSpPr>
          <a:xfrm>
            <a:off x="456045" y="2213271"/>
            <a:ext cx="3217192" cy="1202317"/>
            <a:chOff x="3285401" y="3982740"/>
            <a:chExt cx="3384044" cy="1162814"/>
          </a:xfrm>
        </p:grpSpPr>
        <p:sp>
          <p:nvSpPr>
            <p:cNvPr id="4" name="Rectangle à coins arrondis 10">
              <a:extLst>
                <a:ext uri="{FF2B5EF4-FFF2-40B4-BE49-F238E27FC236}">
                  <a16:creationId xmlns:a16="http://schemas.microsoft.com/office/drawing/2014/main" id="{0764BB53-B2FC-23C5-67F7-F4F69199A537}"/>
                </a:ext>
              </a:extLst>
            </p:cNvPr>
            <p:cNvSpPr/>
            <p:nvPr/>
          </p:nvSpPr>
          <p:spPr>
            <a:xfrm>
              <a:off x="3285401" y="3982740"/>
              <a:ext cx="3384044" cy="1162814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B01F16B3-BAA1-B035-7286-AB1F7E9A9BE3}"/>
                </a:ext>
              </a:extLst>
            </p:cNvPr>
            <p:cNvSpPr txBox="1"/>
            <p:nvPr/>
          </p:nvSpPr>
          <p:spPr>
            <a:xfrm>
              <a:off x="3319459" y="3982740"/>
              <a:ext cx="3315927" cy="1094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/>
              <a:r>
                <a:rPr lang="fr-FR" sz="3600" b="1" dirty="0"/>
                <a:t>Evaluer des compétences</a:t>
              </a:r>
              <a:endParaRPr lang="fr-FR" sz="3600" dirty="0"/>
            </a:p>
          </p:txBody>
        </p:sp>
      </p:grpSp>
      <p:sp>
        <p:nvSpPr>
          <p:cNvPr id="6" name="Double flèche horizontale 5">
            <a:extLst>
              <a:ext uri="{FF2B5EF4-FFF2-40B4-BE49-F238E27FC236}">
                <a16:creationId xmlns:a16="http://schemas.microsoft.com/office/drawing/2014/main" id="{6ECE7046-D671-2F40-326A-BA8ACBF05CE1}"/>
              </a:ext>
            </a:extLst>
          </p:cNvPr>
          <p:cNvSpPr/>
          <p:nvPr/>
        </p:nvSpPr>
        <p:spPr>
          <a:xfrm>
            <a:off x="3865442" y="2589148"/>
            <a:ext cx="1460665" cy="66501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2C13198E-4D6E-9753-5C21-B545736BE140}"/>
              </a:ext>
            </a:extLst>
          </p:cNvPr>
          <p:cNvGrpSpPr/>
          <p:nvPr/>
        </p:nvGrpSpPr>
        <p:grpSpPr>
          <a:xfrm>
            <a:off x="5634601" y="849412"/>
            <a:ext cx="6436426" cy="4144489"/>
            <a:chOff x="3285401" y="3982740"/>
            <a:chExt cx="3384044" cy="1162814"/>
          </a:xfrm>
        </p:grpSpPr>
        <p:sp>
          <p:nvSpPr>
            <p:cNvPr id="8" name="Rectangle à coins arrondis 10">
              <a:extLst>
                <a:ext uri="{FF2B5EF4-FFF2-40B4-BE49-F238E27FC236}">
                  <a16:creationId xmlns:a16="http://schemas.microsoft.com/office/drawing/2014/main" id="{6DA5E841-7C94-0BA6-AB68-89A7DB6F7489}"/>
                </a:ext>
              </a:extLst>
            </p:cNvPr>
            <p:cNvSpPr/>
            <p:nvPr/>
          </p:nvSpPr>
          <p:spPr>
            <a:xfrm>
              <a:off x="3285401" y="3982740"/>
              <a:ext cx="3384044" cy="1162814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083FAF95-E512-196C-4BC6-BF40A5CB7B12}"/>
                </a:ext>
              </a:extLst>
            </p:cNvPr>
            <p:cNvSpPr txBox="1"/>
            <p:nvPr/>
          </p:nvSpPr>
          <p:spPr>
            <a:xfrm>
              <a:off x="3319459" y="4016798"/>
              <a:ext cx="3315928" cy="1094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/>
              <a:r>
                <a:rPr lang="fr-FR" sz="3600" dirty="0">
                  <a:solidFill>
                    <a:schemeClr val="bg1"/>
                  </a:solidFill>
                  <a:latin typeface="Alegreya"/>
                </a:rPr>
                <a:t>S</a:t>
              </a:r>
              <a:r>
                <a:rPr lang="fr-FR" sz="3600" b="0" i="0" u="none" strike="noStrike" dirty="0">
                  <a:solidFill>
                    <a:schemeClr val="bg1"/>
                  </a:solidFill>
                  <a:effectLst/>
                  <a:latin typeface="Alegreya"/>
                </a:rPr>
                <a:t>’assurer que les élèves confrontés à des situations complexes sont à même d’utiliser tout ce qu’ils ont appris pour les résoudre : </a:t>
              </a:r>
            </a:p>
            <a:p>
              <a:pPr algn="ctr"/>
              <a:r>
                <a:rPr lang="fr-FR" sz="3600" dirty="0">
                  <a:solidFill>
                    <a:schemeClr val="bg1"/>
                  </a:solidFill>
                  <a:latin typeface="Alegreya"/>
                </a:rPr>
                <a:t>C’est-à-dire des savoirs et des savoirs faire</a:t>
              </a:r>
              <a:endParaRPr lang="fr-FR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E92E38AB-6D9C-2D4B-A531-7817719220DF}"/>
              </a:ext>
            </a:extLst>
          </p:cNvPr>
          <p:cNvSpPr txBox="1"/>
          <p:nvPr/>
        </p:nvSpPr>
        <p:spPr>
          <a:xfrm>
            <a:off x="0" y="26407"/>
            <a:ext cx="10581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L’évaluation au service des apprentissages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C0DD950-7AB6-AE4A-9377-ABD80EAD6C92}"/>
              </a:ext>
            </a:extLst>
          </p:cNvPr>
          <p:cNvSpPr txBox="1"/>
          <p:nvPr/>
        </p:nvSpPr>
        <p:spPr>
          <a:xfrm>
            <a:off x="184459" y="5939554"/>
            <a:ext cx="6912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3- Evaluer une compétence, c’est quoi ? Nécessité de poser simplement cette explicitation pour que nous ayons une vision commune </a:t>
            </a:r>
          </a:p>
        </p:txBody>
      </p:sp>
    </p:spTree>
    <p:extLst>
      <p:ext uri="{BB962C8B-B14F-4D97-AF65-F5344CB8AC3E}">
        <p14:creationId xmlns:p14="http://schemas.microsoft.com/office/powerpoint/2010/main" val="2353873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217F046D-42A3-1849-9D31-752ABC5584ED}"/>
              </a:ext>
            </a:extLst>
          </p:cNvPr>
          <p:cNvSpPr txBox="1"/>
          <p:nvPr/>
        </p:nvSpPr>
        <p:spPr>
          <a:xfrm>
            <a:off x="312822" y="252663"/>
            <a:ext cx="62323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Différentes évaluations à construire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D309BF-388A-B64C-93E2-621794817A12}"/>
              </a:ext>
            </a:extLst>
          </p:cNvPr>
          <p:cNvSpPr txBox="1"/>
          <p:nvPr/>
        </p:nvSpPr>
        <p:spPr>
          <a:xfrm>
            <a:off x="118622" y="888339"/>
            <a:ext cx="3783422" cy="14773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Evaluation diagnostique </a:t>
            </a:r>
            <a:r>
              <a:rPr lang="fr-FR" dirty="0"/>
              <a:t>:</a:t>
            </a:r>
          </a:p>
          <a:p>
            <a:pPr algn="ctr"/>
            <a:r>
              <a:rPr lang="fr-FR" dirty="0"/>
              <a:t> moyen d’identification des acquis et d’analyse des besoins. Support d’aide à la construction des stratégies pédagogiques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376FA5F-3794-D948-AB62-95CF73E8085A}"/>
              </a:ext>
            </a:extLst>
          </p:cNvPr>
          <p:cNvSpPr txBox="1"/>
          <p:nvPr/>
        </p:nvSpPr>
        <p:spPr>
          <a:xfrm>
            <a:off x="4002738" y="888339"/>
            <a:ext cx="4045793" cy="14773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Évaluation formative</a:t>
            </a:r>
            <a:r>
              <a:rPr lang="fr-FR" dirty="0"/>
              <a:t> : </a:t>
            </a:r>
          </a:p>
          <a:p>
            <a:pPr algn="ctr"/>
            <a:r>
              <a:rPr lang="fr-FR" dirty="0"/>
              <a:t>mise en œuvre en situation au cours d’activités aux objectifs identifiés et en appui sur des critères de réussite appropriés.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0478667-2C73-DF4F-BC61-E2B06F72E624}"/>
              </a:ext>
            </a:extLst>
          </p:cNvPr>
          <p:cNvSpPr txBox="1"/>
          <p:nvPr/>
        </p:nvSpPr>
        <p:spPr>
          <a:xfrm>
            <a:off x="1239420" y="5564493"/>
            <a:ext cx="5526635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Évaluation sommative</a:t>
            </a:r>
            <a:r>
              <a:rPr lang="fr-FR" dirty="0"/>
              <a:t> :</a:t>
            </a:r>
          </a:p>
          <a:p>
            <a:pPr algn="ctr"/>
            <a:r>
              <a:rPr lang="fr-FR" dirty="0"/>
              <a:t> en fin de processus de formation et en cohérence avec l’évaluation formative. L’erreur a une conséquence sur un niveau de maitrise des compétences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DBDF121F-B7D1-5048-8324-C06EF1BD0F9F}"/>
              </a:ext>
            </a:extLst>
          </p:cNvPr>
          <p:cNvGrpSpPr/>
          <p:nvPr/>
        </p:nvGrpSpPr>
        <p:grpSpPr>
          <a:xfrm>
            <a:off x="2928179" y="3124815"/>
            <a:ext cx="7009721" cy="1910841"/>
            <a:chOff x="3285401" y="3982740"/>
            <a:chExt cx="3384044" cy="1162814"/>
          </a:xfrm>
        </p:grpSpPr>
        <p:sp>
          <p:nvSpPr>
            <p:cNvPr id="19" name="Rectangle à coins arrondis 18">
              <a:extLst>
                <a:ext uri="{FF2B5EF4-FFF2-40B4-BE49-F238E27FC236}">
                  <a16:creationId xmlns:a16="http://schemas.microsoft.com/office/drawing/2014/main" id="{D4DFF0B8-9438-3145-8D80-04BD8CB3AF86}"/>
                </a:ext>
              </a:extLst>
            </p:cNvPr>
            <p:cNvSpPr/>
            <p:nvPr/>
          </p:nvSpPr>
          <p:spPr>
            <a:xfrm>
              <a:off x="3285401" y="3982740"/>
              <a:ext cx="3384044" cy="1162814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FD5303F0-E282-454D-999D-8757FBA15F95}"/>
                </a:ext>
              </a:extLst>
            </p:cNvPr>
            <p:cNvSpPr txBox="1"/>
            <p:nvPr/>
          </p:nvSpPr>
          <p:spPr>
            <a:xfrm>
              <a:off x="3319459" y="4016797"/>
              <a:ext cx="3315928" cy="1094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/>
              <a:r>
                <a:rPr lang="fr-FR" sz="2400" b="1" dirty="0"/>
                <a:t>L’erreur fait partie de l’acte de formation et ne doit pas être source d’anxiété chez les élèves : elle n’a pas de conséquences sur une moyenne chiffrée</a:t>
              </a:r>
            </a:p>
            <a:p>
              <a:pPr algn="ctr"/>
              <a:r>
                <a:rPr lang="fr-FR" sz="2400" b="1" dirty="0"/>
                <a:t>L’élève doit pouvoir s’auto-évaluer et se positionner</a:t>
              </a:r>
            </a:p>
          </p:txBody>
        </p:sp>
      </p:grpSp>
      <p:sp>
        <p:nvSpPr>
          <p:cNvPr id="21" name="Flèche vers le bas 20">
            <a:extLst>
              <a:ext uri="{FF2B5EF4-FFF2-40B4-BE49-F238E27FC236}">
                <a16:creationId xmlns:a16="http://schemas.microsoft.com/office/drawing/2014/main" id="{88CC5EFD-AEB7-1D44-BE90-D9497B890D69}"/>
              </a:ext>
            </a:extLst>
          </p:cNvPr>
          <p:cNvSpPr/>
          <p:nvPr/>
        </p:nvSpPr>
        <p:spPr>
          <a:xfrm>
            <a:off x="5523624" y="2481735"/>
            <a:ext cx="1479157" cy="8005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vers le bas 12">
            <a:extLst>
              <a:ext uri="{FF2B5EF4-FFF2-40B4-BE49-F238E27FC236}">
                <a16:creationId xmlns:a16="http://schemas.microsoft.com/office/drawing/2014/main" id="{25357023-187D-9642-B01B-28584E1942E9}"/>
              </a:ext>
            </a:extLst>
          </p:cNvPr>
          <p:cNvSpPr/>
          <p:nvPr/>
        </p:nvSpPr>
        <p:spPr>
          <a:xfrm>
            <a:off x="5695522" y="4818200"/>
            <a:ext cx="1346514" cy="6903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DBF7C6F9-83D1-994D-A095-1A131ABBF7FA}"/>
              </a:ext>
            </a:extLst>
          </p:cNvPr>
          <p:cNvGrpSpPr/>
          <p:nvPr/>
        </p:nvGrpSpPr>
        <p:grpSpPr>
          <a:xfrm>
            <a:off x="7689037" y="5477079"/>
            <a:ext cx="3585780" cy="1162814"/>
            <a:chOff x="0" y="2194425"/>
            <a:chExt cx="2325628" cy="1162814"/>
          </a:xfrm>
        </p:grpSpPr>
        <p:sp>
          <p:nvSpPr>
            <p:cNvPr id="23" name="Rectangle à coins arrondis 22">
              <a:extLst>
                <a:ext uri="{FF2B5EF4-FFF2-40B4-BE49-F238E27FC236}">
                  <a16:creationId xmlns:a16="http://schemas.microsoft.com/office/drawing/2014/main" id="{39E45ABA-5781-BF4C-83C1-23E5A457BCF7}"/>
                </a:ext>
              </a:extLst>
            </p:cNvPr>
            <p:cNvSpPr/>
            <p:nvPr/>
          </p:nvSpPr>
          <p:spPr>
            <a:xfrm>
              <a:off x="0" y="2194425"/>
              <a:ext cx="2325628" cy="1162814"/>
            </a:xfrm>
            <a:prstGeom prst="roundRect">
              <a:avLst>
                <a:gd name="adj" fmla="val 10000"/>
              </a:avLst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0F270D37-E99E-5444-BF63-0DB59AE9D9DD}"/>
                </a:ext>
              </a:extLst>
            </p:cNvPr>
            <p:cNvSpPr txBox="1"/>
            <p:nvPr/>
          </p:nvSpPr>
          <p:spPr>
            <a:xfrm>
              <a:off x="34058" y="2228483"/>
              <a:ext cx="2257512" cy="10946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2400" kern="1200" dirty="0"/>
                <a:t>Mesure les acquis des élèves</a:t>
              </a: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5BF34368-3C9E-714D-86EF-880380D14FAA}"/>
              </a:ext>
            </a:extLst>
          </p:cNvPr>
          <p:cNvSpPr txBox="1"/>
          <p:nvPr/>
        </p:nvSpPr>
        <p:spPr>
          <a:xfrm>
            <a:off x="8854290" y="880840"/>
            <a:ext cx="3167607" cy="14773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Tâches simples</a:t>
            </a:r>
            <a:r>
              <a:rPr lang="fr-FR" dirty="0"/>
              <a:t> : </a:t>
            </a:r>
          </a:p>
          <a:p>
            <a:pPr algn="ctr"/>
            <a:r>
              <a:rPr lang="fr-FR" dirty="0"/>
              <a:t>S’assurer de leur maitrise pour permettre à l’élève de mobiliser des compétences dans des situations complexes.</a:t>
            </a:r>
          </a:p>
        </p:txBody>
      </p:sp>
      <p:sp>
        <p:nvSpPr>
          <p:cNvPr id="2" name="Double flèche horizontale 1">
            <a:extLst>
              <a:ext uri="{FF2B5EF4-FFF2-40B4-BE49-F238E27FC236}">
                <a16:creationId xmlns:a16="http://schemas.microsoft.com/office/drawing/2014/main" id="{292831F8-7EA3-7A4E-8190-271EA7ED1C42}"/>
              </a:ext>
            </a:extLst>
          </p:cNvPr>
          <p:cNvSpPr/>
          <p:nvPr/>
        </p:nvSpPr>
        <p:spPr>
          <a:xfrm>
            <a:off x="8134539" y="1550301"/>
            <a:ext cx="633743" cy="21234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Double flèche horizontale 15">
            <a:extLst>
              <a:ext uri="{FF2B5EF4-FFF2-40B4-BE49-F238E27FC236}">
                <a16:creationId xmlns:a16="http://schemas.microsoft.com/office/drawing/2014/main" id="{F3D8A502-8B69-CA4B-9ECF-C684CAB487AC}"/>
              </a:ext>
            </a:extLst>
          </p:cNvPr>
          <p:cNvSpPr/>
          <p:nvPr/>
        </p:nvSpPr>
        <p:spPr>
          <a:xfrm>
            <a:off x="7002781" y="5952313"/>
            <a:ext cx="633743" cy="21234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04B190-08DB-5B4D-BE88-A3F5735AC2C6}"/>
              </a:ext>
            </a:extLst>
          </p:cNvPr>
          <p:cNvSpPr txBox="1"/>
          <p:nvPr/>
        </p:nvSpPr>
        <p:spPr>
          <a:xfrm>
            <a:off x="93134" y="2758992"/>
            <a:ext cx="27281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4- Pour évaluer une compétence, quelle </a:t>
            </a:r>
            <a:r>
              <a:rPr lang="fr-FR" b="1" dirty="0">
                <a:solidFill>
                  <a:srgbClr val="00B050"/>
                </a:solidFill>
              </a:rPr>
              <a:t>stratégie</a:t>
            </a:r>
            <a:r>
              <a:rPr lang="fr-FR" b="1" dirty="0">
                <a:solidFill>
                  <a:srgbClr val="FF0000"/>
                </a:solidFill>
              </a:rPr>
              <a:t> d’évaluation peut-on mettre en place ?</a:t>
            </a:r>
          </a:p>
          <a:p>
            <a:pPr algn="ctr"/>
            <a:endParaRPr lang="fr-FR" b="1" dirty="0">
              <a:solidFill>
                <a:srgbClr val="FF0000"/>
              </a:solidFill>
            </a:endParaRP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La COP 26, évaluation formative entre donc dans un ensemble.</a:t>
            </a:r>
          </a:p>
        </p:txBody>
      </p:sp>
      <p:sp>
        <p:nvSpPr>
          <p:cNvPr id="8" name="Ellipse 7"/>
          <p:cNvSpPr/>
          <p:nvPr/>
        </p:nvSpPr>
        <p:spPr>
          <a:xfrm>
            <a:off x="118622" y="581892"/>
            <a:ext cx="3783422" cy="189984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4133923" y="569691"/>
            <a:ext cx="3783422" cy="189984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03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4EDDC5C-852E-7341-9C21-E12D3B8FD3B8}"/>
              </a:ext>
            </a:extLst>
          </p:cNvPr>
          <p:cNvSpPr txBox="1"/>
          <p:nvPr/>
        </p:nvSpPr>
        <p:spPr>
          <a:xfrm>
            <a:off x="2156938" y="1973284"/>
            <a:ext cx="797780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La COP 26 : une évaluation formative au service des apprentissages notionnels</a:t>
            </a:r>
          </a:p>
        </p:txBody>
      </p:sp>
    </p:spTree>
    <p:extLst>
      <p:ext uri="{BB962C8B-B14F-4D97-AF65-F5344CB8AC3E}">
        <p14:creationId xmlns:p14="http://schemas.microsoft.com/office/powerpoint/2010/main" val="2342579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944476B-26F1-5841-89B3-6B798B0B7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4472" y="217776"/>
            <a:ext cx="638287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COP 26 – version 1</a:t>
            </a:r>
            <a:endParaRPr kumimoji="0" lang="fr-FR" altLang="fr-FR" sz="4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5415DE0C-65BB-D044-96C2-FFB3C4672967}"/>
              </a:ext>
            </a:extLst>
          </p:cNvPr>
          <p:cNvGrpSpPr/>
          <p:nvPr/>
        </p:nvGrpSpPr>
        <p:grpSpPr>
          <a:xfrm>
            <a:off x="434213" y="925662"/>
            <a:ext cx="10945359" cy="2685957"/>
            <a:chOff x="693069" y="1079218"/>
            <a:chExt cx="10945359" cy="2685957"/>
          </a:xfrm>
        </p:grpSpPr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840AABF3-C1BA-D44D-8A3D-F15E470F5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069" y="1079218"/>
              <a:ext cx="10945359" cy="2685957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fr-FR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0BC0D0C-3ED4-FC44-A17D-D9E5DB8351E1}"/>
                </a:ext>
              </a:extLst>
            </p:cNvPr>
            <p:cNvSpPr txBox="1"/>
            <p:nvPr/>
          </p:nvSpPr>
          <p:spPr>
            <a:xfrm>
              <a:off x="948564" y="1184978"/>
              <a:ext cx="10515053" cy="252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</a:pPr>
              <a:r>
                <a:rPr lang="fr-FR" altLang="fr-FR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La Conférence de Glasgow de 2021 sur les changements climatiques, ou COP26, est la 26e Conférence des parties (d'où son acronyme) organisée par l'Organisation des Nations unies pour le Climat. Suite à cette conférence, on a pu lire dans la presse :</a:t>
              </a:r>
              <a:endParaRPr kumimoji="0" lang="fr-FR" altLang="fr-FR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</a:pPr>
              <a:r>
                <a:rPr lang="fr-FR" altLang="fr-FR" i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« La voix tremblante et les larmes aux yeux, le président de la Cop 26, </a:t>
              </a:r>
              <a:r>
                <a:rPr lang="fr-FR" altLang="fr-FR" i="1" dirty="0" err="1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Alok</a:t>
              </a:r>
              <a:r>
                <a:rPr lang="fr-FR" altLang="fr-FR" i="1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Sharma, n’a pas su cacher sa déception à la fermeture du congrès mondial pour l’environnement à Glasgow. À la dernière minute, l’Inde a réussi à avoir gain de cause sur le charbon, un sujet vital pour les pays déjà impactés par le changement climatique. [...] En effet, après les dernières négociations il ne s’agit plus de supprimer mais seulement de réduire l’utilisation du charbon</a:t>
              </a:r>
              <a:r>
                <a:rPr lang="fr-FR" altLang="fr-FR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. »</a:t>
              </a:r>
              <a:endParaRPr kumimoji="0" lang="fr-FR" altLang="fr-FR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</a:pPr>
              <a:r>
                <a:rPr kumimoji="0" lang="fr-FR" altLang="fr-FR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Extraits d’un article de </a:t>
              </a:r>
              <a:r>
                <a:rPr kumimoji="0" lang="fr-FR" altLang="fr-FR" sz="12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  <a:hlinkClick r:id="rId2"/>
                </a:rPr>
                <a:t>https://www.ouest-france.fr/</a:t>
              </a:r>
              <a:r>
                <a:rPr kumimoji="0" lang="fr-FR" altLang="fr-FR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 </a:t>
              </a:r>
            </a:p>
          </p:txBody>
        </p:sp>
      </p:grpSp>
      <p:sp>
        <p:nvSpPr>
          <p:cNvPr id="6" name="Rectangle 3">
            <a:extLst>
              <a:ext uri="{FF2B5EF4-FFF2-40B4-BE49-F238E27FC236}">
                <a16:creationId xmlns:a16="http://schemas.microsoft.com/office/drawing/2014/main" id="{09473EA1-0A80-484E-AC67-BD8FE86F8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740" y="3717379"/>
            <a:ext cx="11558183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fr-FR" altLang="fr-FR" sz="24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Comment la combustion charbon contribue-t-elle au changement climatique 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fr-FR" alt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fr-FR" alt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Votre travail (présenté sous forme d’un compte-rendu) :</a:t>
            </a: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fr-FR" alt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 l’aide du matériel mis à disposition et des documents ci-dessous 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fr-FR" alt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DBCE32F-AEF2-E14E-9B19-FDEC88A63E85}"/>
              </a:ext>
            </a:extLst>
          </p:cNvPr>
          <p:cNvSpPr txBox="1"/>
          <p:nvPr/>
        </p:nvSpPr>
        <p:spPr>
          <a:xfrm>
            <a:off x="689708" y="4979263"/>
            <a:ext cx="7557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Formuler une hypothèse relative à la question posée. La justifier.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86580ED-8184-F845-B30C-4739A1283D7E}"/>
              </a:ext>
            </a:extLst>
          </p:cNvPr>
          <p:cNvSpPr txBox="1"/>
          <p:nvPr/>
        </p:nvSpPr>
        <p:spPr>
          <a:xfrm>
            <a:off x="689708" y="5348595"/>
            <a:ext cx="9386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Après accord du professeur, réaliser des expériences permettant de valider votre hypothèse.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6C2A24B-D492-1945-993D-E90E0FBE1B0F}"/>
              </a:ext>
            </a:extLst>
          </p:cNvPr>
          <p:cNvSpPr txBox="1"/>
          <p:nvPr/>
        </p:nvSpPr>
        <p:spPr>
          <a:xfrm>
            <a:off x="689708" y="5785806"/>
            <a:ext cx="9522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0000"/>
                </a:solidFill>
              </a:rPr>
              <a:t>Répondre à la question posée en utilisant le vocabulaire scientifique présent dans les documents.</a:t>
            </a:r>
          </a:p>
        </p:txBody>
      </p:sp>
    </p:spTree>
    <p:extLst>
      <p:ext uri="{BB962C8B-B14F-4D97-AF65-F5344CB8AC3E}">
        <p14:creationId xmlns:p14="http://schemas.microsoft.com/office/powerpoint/2010/main" val="1622813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8EDA68D0-6B0A-AB47-AB46-F0BAFD9BD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021" y="2948243"/>
            <a:ext cx="102290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altLang="fr-FR" sz="2400" b="1" i="0" u="sng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Compétences évaluées de façon formative</a:t>
            </a:r>
            <a:r>
              <a:rPr kumimoji="0" lang="fr-FR" altLang="fr-FR" sz="2400" b="1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C1226EE-D41A-7B41-8CB3-14B79F01A0EF}"/>
              </a:ext>
            </a:extLst>
          </p:cNvPr>
          <p:cNvSpPr txBox="1"/>
          <p:nvPr/>
        </p:nvSpPr>
        <p:spPr>
          <a:xfrm>
            <a:off x="203850" y="672190"/>
            <a:ext cx="117480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Notions mobilisées :</a:t>
            </a:r>
            <a:endParaRPr lang="fr-FR" dirty="0"/>
          </a:p>
          <a:p>
            <a:pPr lvl="0"/>
            <a:r>
              <a:rPr lang="fr-FR" b="1" dirty="0">
                <a:solidFill>
                  <a:srgbClr val="FF0000"/>
                </a:solidFill>
              </a:rPr>
              <a:t>- Transformations : distinction transformation physique/transformation chimique ; vocabulaire spécifique à la transformation chimique.</a:t>
            </a:r>
          </a:p>
          <a:p>
            <a:pPr lvl="0"/>
            <a:r>
              <a:rPr lang="fr-FR" b="1" dirty="0">
                <a:solidFill>
                  <a:srgbClr val="FF0000"/>
                </a:solidFill>
              </a:rPr>
              <a:t>- Effet de serre, développement durable</a:t>
            </a:r>
          </a:p>
          <a:p>
            <a:pPr lvl="0"/>
            <a:r>
              <a:rPr lang="fr-FR" b="1" dirty="0">
                <a:solidFill>
                  <a:srgbClr val="FF0000"/>
                </a:solidFill>
              </a:rPr>
              <a:t>- (Formule chimique)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CC3F2B-4CCD-684C-998C-80286ED0687C}"/>
              </a:ext>
            </a:extLst>
          </p:cNvPr>
          <p:cNvSpPr txBox="1"/>
          <p:nvPr/>
        </p:nvSpPr>
        <p:spPr>
          <a:xfrm>
            <a:off x="372234" y="3642512"/>
            <a:ext cx="109080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FF0000"/>
                </a:solidFill>
              </a:rPr>
              <a:t>Proposer une ou des hypothèses pour répondre à une question scientifique. Concevoir une expérience pour la ou les tester.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FF0000"/>
                </a:solidFill>
              </a:rPr>
              <a:t>Interpréter des résultats expérimentaux, en tirer des conclusions et les communiquer en argumentant.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FF0000"/>
                </a:solidFill>
              </a:rPr>
              <a:t>Lire et comprendre des documents scientifiques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i="1" dirty="0">
                <a:solidFill>
                  <a:srgbClr val="FF0000"/>
                </a:solidFill>
              </a:rPr>
              <a:t>Faire preuve de responsabilité, respecter les règles de la vie collective, s’engager et prendre des initiatives 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13E0E33-9C35-BA46-891D-AE2D44131590}"/>
              </a:ext>
            </a:extLst>
          </p:cNvPr>
          <p:cNvSpPr txBox="1"/>
          <p:nvPr/>
        </p:nvSpPr>
        <p:spPr>
          <a:xfrm>
            <a:off x="2079171" y="5539479"/>
            <a:ext cx="8969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Dans la diapositive suivante,  sont indiquées les compétences CHOISIES pour cette évaluation. </a:t>
            </a:r>
          </a:p>
        </p:txBody>
      </p:sp>
    </p:spTree>
    <p:extLst>
      <p:ext uri="{BB962C8B-B14F-4D97-AF65-F5344CB8AC3E}">
        <p14:creationId xmlns:p14="http://schemas.microsoft.com/office/powerpoint/2010/main" val="15836192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1145</Words>
  <Application>Microsoft Office PowerPoint</Application>
  <PresentationFormat>Grand écran</PresentationFormat>
  <Paragraphs>89</Paragraphs>
  <Slides>17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Alegreya</vt:lpstr>
      <vt:lpstr>Arial</vt:lpstr>
      <vt:lpstr>Calibri</vt:lpstr>
      <vt:lpstr>Calibri Light</vt:lpstr>
      <vt:lpstr>Times New Roman</vt:lpstr>
      <vt:lpstr>Thème Office</vt:lpstr>
      <vt:lpstr>Présentation PowerPoint</vt:lpstr>
      <vt:lpstr>Projet d’évaluation au lycée : rendre explicite la culture d’évaluation de chaque établissement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Mathieu Rousset</dc:creator>
  <cp:lastModifiedBy>laurence santander</cp:lastModifiedBy>
  <cp:revision>51</cp:revision>
  <dcterms:created xsi:type="dcterms:W3CDTF">2022-09-19T14:33:45Z</dcterms:created>
  <dcterms:modified xsi:type="dcterms:W3CDTF">2026-01-29T13:39:41Z</dcterms:modified>
</cp:coreProperties>
</file>